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5"/>
  </p:notesMasterIdLst>
  <p:sldIdLst>
    <p:sldId id="256" r:id="rId2"/>
    <p:sldId id="258" r:id="rId3"/>
    <p:sldId id="259" r:id="rId4"/>
    <p:sldId id="260" r:id="rId5"/>
    <p:sldId id="261" r:id="rId6"/>
    <p:sldId id="262" r:id="rId7"/>
    <p:sldId id="263" r:id="rId8"/>
    <p:sldId id="264" r:id="rId9"/>
    <p:sldId id="528" r:id="rId10"/>
    <p:sldId id="265" r:id="rId11"/>
    <p:sldId id="513" r:id="rId12"/>
    <p:sldId id="266" r:id="rId13"/>
    <p:sldId id="514" r:id="rId14"/>
    <p:sldId id="516" r:id="rId15"/>
    <p:sldId id="517" r:id="rId16"/>
    <p:sldId id="267" r:id="rId17"/>
    <p:sldId id="518" r:id="rId18"/>
    <p:sldId id="515" r:id="rId19"/>
    <p:sldId id="519" r:id="rId20"/>
    <p:sldId id="268" r:id="rId21"/>
    <p:sldId id="269" r:id="rId22"/>
    <p:sldId id="272" r:id="rId23"/>
    <p:sldId id="270" r:id="rId24"/>
    <p:sldId id="271" r:id="rId25"/>
    <p:sldId id="273" r:id="rId26"/>
    <p:sldId id="274" r:id="rId27"/>
    <p:sldId id="520" r:id="rId28"/>
    <p:sldId id="275" r:id="rId29"/>
    <p:sldId id="276" r:id="rId30"/>
    <p:sldId id="277" r:id="rId31"/>
    <p:sldId id="278" r:id="rId32"/>
    <p:sldId id="279" r:id="rId33"/>
    <p:sldId id="280" r:id="rId34"/>
    <p:sldId id="281" r:id="rId35"/>
    <p:sldId id="521" r:id="rId36"/>
    <p:sldId id="282" r:id="rId37"/>
    <p:sldId id="524" r:id="rId38"/>
    <p:sldId id="523" r:id="rId39"/>
    <p:sldId id="525" r:id="rId40"/>
    <p:sldId id="526" r:id="rId41"/>
    <p:sldId id="283" r:id="rId42"/>
    <p:sldId id="284" r:id="rId43"/>
    <p:sldId id="285" r:id="rId44"/>
    <p:sldId id="286" r:id="rId45"/>
    <p:sldId id="287" r:id="rId46"/>
    <p:sldId id="288" r:id="rId47"/>
    <p:sldId id="289" r:id="rId48"/>
    <p:sldId id="290" r:id="rId49"/>
    <p:sldId id="291" r:id="rId50"/>
    <p:sldId id="292" r:id="rId51"/>
    <p:sldId id="293" r:id="rId52"/>
    <p:sldId id="527" r:id="rId53"/>
    <p:sldId id="294" r:id="rId54"/>
    <p:sldId id="295" r:id="rId55"/>
    <p:sldId id="300" r:id="rId56"/>
    <p:sldId id="308" r:id="rId57"/>
    <p:sldId id="296" r:id="rId58"/>
    <p:sldId id="307" r:id="rId59"/>
    <p:sldId id="306" r:id="rId60"/>
    <p:sldId id="309" r:id="rId61"/>
    <p:sldId id="310" r:id="rId62"/>
    <p:sldId id="311" r:id="rId63"/>
    <p:sldId id="533" r:id="rId64"/>
    <p:sldId id="532" r:id="rId65"/>
    <p:sldId id="537" r:id="rId66"/>
    <p:sldId id="538" r:id="rId67"/>
    <p:sldId id="539" r:id="rId68"/>
    <p:sldId id="540" r:id="rId69"/>
    <p:sldId id="541" r:id="rId70"/>
    <p:sldId id="531" r:id="rId71"/>
    <p:sldId id="534" r:id="rId72"/>
    <p:sldId id="535" r:id="rId73"/>
    <p:sldId id="312" r:id="rId74"/>
    <p:sldId id="536" r:id="rId75"/>
    <p:sldId id="313" r:id="rId76"/>
    <p:sldId id="315" r:id="rId77"/>
    <p:sldId id="314" r:id="rId78"/>
    <p:sldId id="316" r:id="rId79"/>
    <p:sldId id="317" r:id="rId80"/>
    <p:sldId id="318" r:id="rId81"/>
    <p:sldId id="319" r:id="rId82"/>
    <p:sldId id="320" r:id="rId83"/>
    <p:sldId id="321" r:id="rId84"/>
    <p:sldId id="322" r:id="rId85"/>
    <p:sldId id="323" r:id="rId86"/>
    <p:sldId id="324" r:id="rId87"/>
    <p:sldId id="327" r:id="rId88"/>
    <p:sldId id="331" r:id="rId89"/>
    <p:sldId id="336" r:id="rId90"/>
    <p:sldId id="325" r:id="rId91"/>
    <p:sldId id="326" r:id="rId92"/>
    <p:sldId id="334" r:id="rId93"/>
    <p:sldId id="335" r:id="rId94"/>
    <p:sldId id="328" r:id="rId95"/>
    <p:sldId id="542" r:id="rId96"/>
    <p:sldId id="543" r:id="rId97"/>
    <p:sldId id="544" r:id="rId98"/>
    <p:sldId id="329" r:id="rId99"/>
    <p:sldId id="330" r:id="rId100"/>
    <p:sldId id="332" r:id="rId101"/>
    <p:sldId id="333" r:id="rId102"/>
    <p:sldId id="337" r:id="rId103"/>
    <p:sldId id="338" r:id="rId10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22" autoAdjust="0"/>
    <p:restoredTop sz="95256" autoAdjust="0"/>
  </p:normalViewPr>
  <p:slideViewPr>
    <p:cSldViewPr snapToGrid="0">
      <p:cViewPr varScale="1">
        <p:scale>
          <a:sx n="83" d="100"/>
          <a:sy n="83" d="100"/>
        </p:scale>
        <p:origin x="101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BC7C3-6225-4C5F-90B3-AF46E9220458}" type="datetimeFigureOut">
              <a:rPr lang="en-IN" smtClean="0"/>
              <a:t>26-04-2023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E21F62-F63C-4DE8-8A1E-DFFFFF29F1D6}" type="slidenum">
              <a:rPr lang="en-IN" smtClean="0"/>
              <a:t>‹#›</a:t>
            </a:fld>
            <a:endParaRPr lang="en-IN"/>
          </a:p>
        </p:txBody>
      </p:sp>
    </p:spTree>
    <p:extLst>
      <p:ext uri="{BB962C8B-B14F-4D97-AF65-F5344CB8AC3E}">
        <p14:creationId xmlns:p14="http://schemas.microsoft.com/office/powerpoint/2010/main" val="365489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A Java program to demonstrate working</a:t>
            </a:r>
          </a:p>
          <a:p>
            <a:r>
              <a:rPr lang="en-IN" dirty="0"/>
              <a:t>// of a Class type object created by JVM</a:t>
            </a:r>
          </a:p>
          <a:p>
            <a:r>
              <a:rPr lang="en-IN" dirty="0"/>
              <a:t>// to represent .class file in memory.</a:t>
            </a:r>
          </a:p>
          <a:p>
            <a:r>
              <a:rPr lang="en-IN" dirty="0"/>
              <a:t>import </a:t>
            </a:r>
            <a:r>
              <a:rPr lang="en-IN" dirty="0" err="1"/>
              <a:t>java.lang.reflect.Field</a:t>
            </a:r>
            <a:r>
              <a:rPr lang="en-IN" dirty="0"/>
              <a:t>;</a:t>
            </a:r>
          </a:p>
          <a:p>
            <a:r>
              <a:rPr lang="en-IN" dirty="0"/>
              <a:t>import </a:t>
            </a:r>
            <a:r>
              <a:rPr lang="en-IN" dirty="0" err="1"/>
              <a:t>java.lang.reflect.Method</a:t>
            </a:r>
            <a:r>
              <a:rPr lang="en-IN" dirty="0"/>
              <a:t>;</a:t>
            </a:r>
          </a:p>
          <a:p>
            <a:endParaRPr lang="en-IN" dirty="0"/>
          </a:p>
          <a:p>
            <a:r>
              <a:rPr lang="en-IN" dirty="0"/>
              <a:t>// Java code to demonstrate use</a:t>
            </a:r>
          </a:p>
          <a:p>
            <a:r>
              <a:rPr lang="en-IN" dirty="0"/>
              <a:t>// of Class object created by JVM</a:t>
            </a:r>
          </a:p>
          <a:p>
            <a:r>
              <a:rPr lang="en-IN" dirty="0"/>
              <a:t>public class Test {</a:t>
            </a:r>
          </a:p>
          <a:p>
            <a:r>
              <a:rPr lang="en-IN" dirty="0"/>
              <a:t>	public static void main(String[] </a:t>
            </a:r>
            <a:r>
              <a:rPr lang="en-IN" dirty="0" err="1"/>
              <a:t>args</a:t>
            </a:r>
            <a:r>
              <a:rPr lang="en-IN" dirty="0"/>
              <a:t>)</a:t>
            </a:r>
          </a:p>
          <a:p>
            <a:r>
              <a:rPr lang="en-IN" dirty="0"/>
              <a:t>	{</a:t>
            </a:r>
          </a:p>
          <a:p>
            <a:r>
              <a:rPr lang="en-IN" dirty="0"/>
              <a:t>		Student s1 = new Student();</a:t>
            </a:r>
          </a:p>
          <a:p>
            <a:endParaRPr lang="en-IN" dirty="0"/>
          </a:p>
          <a:p>
            <a:r>
              <a:rPr lang="en-IN" dirty="0"/>
              <a:t>		// Getting hold of Class</a:t>
            </a:r>
          </a:p>
          <a:p>
            <a:r>
              <a:rPr lang="en-IN" dirty="0"/>
              <a:t>		// object created by JVM.</a:t>
            </a:r>
          </a:p>
          <a:p>
            <a:r>
              <a:rPr lang="en-IN" dirty="0"/>
              <a:t>		Class c1 = s1.getClass();</a:t>
            </a:r>
          </a:p>
          <a:p>
            <a:endParaRPr lang="en-IN" dirty="0"/>
          </a:p>
          <a:p>
            <a:r>
              <a:rPr lang="en-IN" dirty="0"/>
              <a:t>		// Printing type of object using c1.</a:t>
            </a:r>
          </a:p>
          <a:p>
            <a:r>
              <a:rPr lang="en-IN" dirty="0"/>
              <a:t>		</a:t>
            </a:r>
            <a:r>
              <a:rPr lang="en-IN" dirty="0" err="1"/>
              <a:t>System.out.println</a:t>
            </a:r>
            <a:r>
              <a:rPr lang="en-IN" dirty="0"/>
              <a:t>(c1.getName());</a:t>
            </a:r>
          </a:p>
          <a:p>
            <a:endParaRPr lang="en-IN" dirty="0"/>
          </a:p>
          <a:p>
            <a:r>
              <a:rPr lang="en-IN" dirty="0"/>
              <a:t>		// getting all methods in an array</a:t>
            </a:r>
          </a:p>
          <a:p>
            <a:r>
              <a:rPr lang="en-IN" dirty="0"/>
              <a:t>		Method m[] = c1.getDeclaredMethods();</a:t>
            </a:r>
          </a:p>
          <a:p>
            <a:r>
              <a:rPr lang="en-IN" dirty="0"/>
              <a:t>		for (Method </a:t>
            </a:r>
            <a:r>
              <a:rPr lang="en-IN" dirty="0" err="1"/>
              <a:t>method</a:t>
            </a:r>
            <a:r>
              <a:rPr lang="en-IN" dirty="0"/>
              <a:t> : m)</a:t>
            </a:r>
          </a:p>
          <a:p>
            <a:r>
              <a:rPr lang="en-IN" dirty="0"/>
              <a:t>			</a:t>
            </a:r>
            <a:r>
              <a:rPr lang="en-IN" dirty="0" err="1"/>
              <a:t>System.out.println</a:t>
            </a:r>
            <a:r>
              <a:rPr lang="en-IN" dirty="0"/>
              <a:t>(</a:t>
            </a:r>
            <a:r>
              <a:rPr lang="en-IN" dirty="0" err="1"/>
              <a:t>method.getName</a:t>
            </a:r>
            <a:r>
              <a:rPr lang="en-IN" dirty="0"/>
              <a:t>());</a:t>
            </a:r>
          </a:p>
          <a:p>
            <a:endParaRPr lang="en-IN" dirty="0"/>
          </a:p>
          <a:p>
            <a:r>
              <a:rPr lang="en-IN" dirty="0"/>
              <a:t>		// getting all fields in an array</a:t>
            </a:r>
          </a:p>
          <a:p>
            <a:r>
              <a:rPr lang="en-IN" dirty="0"/>
              <a:t>		Field f[] = c1.getDeclaredFields();</a:t>
            </a:r>
          </a:p>
          <a:p>
            <a:r>
              <a:rPr lang="en-IN" dirty="0"/>
              <a:t>		for (Field </a:t>
            </a:r>
            <a:r>
              <a:rPr lang="en-IN" dirty="0" err="1"/>
              <a:t>field</a:t>
            </a:r>
            <a:r>
              <a:rPr lang="en-IN" dirty="0"/>
              <a:t> : f)</a:t>
            </a:r>
          </a:p>
          <a:p>
            <a:r>
              <a:rPr lang="en-IN" dirty="0"/>
              <a:t>			</a:t>
            </a:r>
            <a:r>
              <a:rPr lang="en-IN" dirty="0" err="1"/>
              <a:t>System.out.println</a:t>
            </a:r>
            <a:r>
              <a:rPr lang="en-IN" dirty="0"/>
              <a:t>(</a:t>
            </a:r>
            <a:r>
              <a:rPr lang="en-IN" dirty="0" err="1"/>
              <a:t>field.getName</a:t>
            </a:r>
            <a:r>
              <a:rPr lang="en-IN" dirty="0"/>
              <a:t>());</a:t>
            </a:r>
          </a:p>
          <a:p>
            <a:r>
              <a:rPr lang="en-IN" dirty="0"/>
              <a:t>	}</a:t>
            </a:r>
          </a:p>
          <a:p>
            <a:r>
              <a:rPr lang="en-IN" dirty="0"/>
              <a:t>}</a:t>
            </a:r>
          </a:p>
          <a:p>
            <a:endParaRPr lang="en-IN" dirty="0"/>
          </a:p>
          <a:p>
            <a:r>
              <a:rPr lang="en-IN" dirty="0"/>
              <a:t>// A sample class whose information</a:t>
            </a:r>
          </a:p>
          <a:p>
            <a:r>
              <a:rPr lang="en-IN" dirty="0"/>
              <a:t>// is fetched above using its Class object.</a:t>
            </a:r>
          </a:p>
          <a:p>
            <a:r>
              <a:rPr lang="en-IN" dirty="0"/>
              <a:t>class Student {</a:t>
            </a:r>
          </a:p>
          <a:p>
            <a:r>
              <a:rPr lang="en-IN" dirty="0"/>
              <a:t>	private String name;</a:t>
            </a:r>
          </a:p>
          <a:p>
            <a:r>
              <a:rPr lang="en-IN" dirty="0"/>
              <a:t>	private int </a:t>
            </a:r>
            <a:r>
              <a:rPr lang="en-IN" dirty="0" err="1"/>
              <a:t>roll_No</a:t>
            </a:r>
            <a:r>
              <a:rPr lang="en-IN" dirty="0"/>
              <a:t>;</a:t>
            </a:r>
          </a:p>
          <a:p>
            <a:endParaRPr lang="en-IN" dirty="0"/>
          </a:p>
          <a:p>
            <a:r>
              <a:rPr lang="en-IN" dirty="0"/>
              <a:t>	public String </a:t>
            </a:r>
            <a:r>
              <a:rPr lang="en-IN" dirty="0" err="1"/>
              <a:t>getName</a:t>
            </a:r>
            <a:r>
              <a:rPr lang="en-IN" dirty="0"/>
              <a:t>() { return name; }</a:t>
            </a:r>
          </a:p>
          <a:p>
            <a:r>
              <a:rPr lang="en-IN" dirty="0"/>
              <a:t>	public void </a:t>
            </a:r>
            <a:r>
              <a:rPr lang="en-IN" dirty="0" err="1"/>
              <a:t>setName</a:t>
            </a:r>
            <a:r>
              <a:rPr lang="en-IN" dirty="0"/>
              <a:t>(String name) { this.name = name; }</a:t>
            </a:r>
          </a:p>
          <a:p>
            <a:r>
              <a:rPr lang="en-IN" dirty="0"/>
              <a:t>	public int </a:t>
            </a:r>
            <a:r>
              <a:rPr lang="en-IN" dirty="0" err="1"/>
              <a:t>getRoll_no</a:t>
            </a:r>
            <a:r>
              <a:rPr lang="en-IN" dirty="0"/>
              <a:t>() { return </a:t>
            </a:r>
            <a:r>
              <a:rPr lang="en-IN" dirty="0" err="1"/>
              <a:t>roll_No</a:t>
            </a:r>
            <a:r>
              <a:rPr lang="en-IN" dirty="0"/>
              <a:t>; }</a:t>
            </a:r>
          </a:p>
          <a:p>
            <a:r>
              <a:rPr lang="en-IN" dirty="0"/>
              <a:t>	public void </a:t>
            </a:r>
            <a:r>
              <a:rPr lang="en-IN" dirty="0" err="1"/>
              <a:t>setRoll_no</a:t>
            </a:r>
            <a:r>
              <a:rPr lang="en-IN" dirty="0"/>
              <a:t>(int </a:t>
            </a:r>
            <a:r>
              <a:rPr lang="en-IN" dirty="0" err="1"/>
              <a:t>roll_no</a:t>
            </a:r>
            <a:r>
              <a:rPr lang="en-IN" dirty="0"/>
              <a:t>)</a:t>
            </a:r>
          </a:p>
          <a:p>
            <a:r>
              <a:rPr lang="en-IN" dirty="0"/>
              <a:t>	{</a:t>
            </a:r>
          </a:p>
          <a:p>
            <a:r>
              <a:rPr lang="en-IN" dirty="0"/>
              <a:t>		</a:t>
            </a:r>
            <a:r>
              <a:rPr lang="en-IN" dirty="0" err="1"/>
              <a:t>this.roll_No</a:t>
            </a:r>
            <a:r>
              <a:rPr lang="en-IN" dirty="0"/>
              <a:t> = </a:t>
            </a:r>
            <a:r>
              <a:rPr lang="en-IN" dirty="0" err="1"/>
              <a:t>roll_no</a:t>
            </a:r>
            <a:r>
              <a:rPr lang="en-IN" dirty="0"/>
              <a:t>;</a:t>
            </a:r>
          </a:p>
          <a:p>
            <a:r>
              <a:rPr lang="en-IN" dirty="0"/>
              <a:t>	}</a:t>
            </a:r>
          </a:p>
          <a:p>
            <a:r>
              <a:rPr lang="en-IN" dirty="0"/>
              <a:t>}</a:t>
            </a:r>
          </a:p>
          <a:p>
            <a:endParaRPr lang="en-IN" dirty="0"/>
          </a:p>
        </p:txBody>
      </p:sp>
      <p:sp>
        <p:nvSpPr>
          <p:cNvPr id="4" name="Slide Number Placeholder 3"/>
          <p:cNvSpPr>
            <a:spLocks noGrp="1"/>
          </p:cNvSpPr>
          <p:nvPr>
            <p:ph type="sldNum" sz="quarter" idx="5"/>
          </p:nvPr>
        </p:nvSpPr>
        <p:spPr/>
        <p:txBody>
          <a:bodyPr/>
          <a:lstStyle/>
          <a:p>
            <a:fld id="{8DE21F62-F63C-4DE8-8A1E-DFFFFF29F1D6}" type="slidenum">
              <a:rPr lang="en-IN" smtClean="0"/>
              <a:t>15</a:t>
            </a:fld>
            <a:endParaRPr lang="en-IN"/>
          </a:p>
        </p:txBody>
      </p:sp>
    </p:spTree>
    <p:extLst>
      <p:ext uri="{BB962C8B-B14F-4D97-AF65-F5344CB8AC3E}">
        <p14:creationId xmlns:p14="http://schemas.microsoft.com/office/powerpoint/2010/main" val="1443099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JMX stands for Java Management Extensions, which is a technology used for managing and monitoring Java applications. It provides a standard way to expose and manage the resources of a Java application, such as memory usage, CPU usage, and thread usage, as well as allowing for remote management and monitoring of Java applications.</a:t>
            </a:r>
          </a:p>
          <a:p>
            <a:pPr algn="l"/>
            <a:r>
              <a:rPr lang="en-US" b="0" i="0" dirty="0">
                <a:solidFill>
                  <a:srgbClr val="374151"/>
                </a:solidFill>
                <a:effectLst/>
                <a:latin typeface="Söhne"/>
              </a:rPr>
              <a:t>JMX is an important technology for managing and monitoring large-scale Java applications, as it allows for real-time visibility into the performance and health of the application. It is often used in conjunction with tools like </a:t>
            </a:r>
            <a:r>
              <a:rPr lang="en-US" b="0" i="0" dirty="0" err="1">
                <a:solidFill>
                  <a:srgbClr val="374151"/>
                </a:solidFill>
                <a:effectLst/>
                <a:latin typeface="Söhne"/>
              </a:rPr>
              <a:t>JConsole</a:t>
            </a:r>
            <a:r>
              <a:rPr lang="en-US" b="0" i="0" dirty="0">
                <a:solidFill>
                  <a:srgbClr val="374151"/>
                </a:solidFill>
                <a:effectLst/>
                <a:latin typeface="Söhne"/>
              </a:rPr>
              <a:t> and </a:t>
            </a:r>
            <a:r>
              <a:rPr lang="en-US" b="0" i="0" dirty="0" err="1">
                <a:solidFill>
                  <a:srgbClr val="374151"/>
                </a:solidFill>
                <a:effectLst/>
                <a:latin typeface="Söhne"/>
              </a:rPr>
              <a:t>VisualVM</a:t>
            </a:r>
            <a:r>
              <a:rPr lang="en-US" b="0" i="0" dirty="0">
                <a:solidFill>
                  <a:srgbClr val="374151"/>
                </a:solidFill>
                <a:effectLst/>
                <a:latin typeface="Söhne"/>
              </a:rPr>
              <a:t>, which provide graphical interfaces for monitoring and managing Java applications.</a:t>
            </a:r>
          </a:p>
          <a:p>
            <a:pPr algn="l"/>
            <a:r>
              <a:rPr lang="en-US" b="0" i="0" dirty="0">
                <a:solidFill>
                  <a:srgbClr val="374151"/>
                </a:solidFill>
                <a:effectLst/>
                <a:latin typeface="Söhne"/>
              </a:rPr>
              <a:t>JMX is part of the Java Platform, Standard Edition (Java SE) and is included in the Java Development Kit (JDK). It is also supported by a wide range of third-party tools and frameworks, making it a popular choice for managing and monitoring Java applications.</a:t>
            </a:r>
          </a:p>
          <a:p>
            <a:endParaRPr lang="en-IN" dirty="0"/>
          </a:p>
        </p:txBody>
      </p:sp>
      <p:sp>
        <p:nvSpPr>
          <p:cNvPr id="4" name="Slide Number Placeholder 3"/>
          <p:cNvSpPr>
            <a:spLocks noGrp="1"/>
          </p:cNvSpPr>
          <p:nvPr>
            <p:ph type="sldNum" sz="quarter" idx="5"/>
          </p:nvPr>
        </p:nvSpPr>
        <p:spPr/>
        <p:txBody>
          <a:bodyPr/>
          <a:lstStyle/>
          <a:p>
            <a:fld id="{8DE21F62-F63C-4DE8-8A1E-DFFFFF29F1D6}" type="slidenum">
              <a:rPr lang="en-IN" smtClean="0"/>
              <a:t>81</a:t>
            </a:fld>
            <a:endParaRPr lang="en-IN"/>
          </a:p>
        </p:txBody>
      </p:sp>
    </p:spTree>
    <p:extLst>
      <p:ext uri="{BB962C8B-B14F-4D97-AF65-F5344CB8AC3E}">
        <p14:creationId xmlns:p14="http://schemas.microsoft.com/office/powerpoint/2010/main" val="59521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http://web.eecs.utk.edu/~bvanderz/cs365/notes/garbage-collection.html</a:t>
            </a:r>
          </a:p>
          <a:p>
            <a:endParaRPr lang="en-IN" dirty="0"/>
          </a:p>
        </p:txBody>
      </p:sp>
      <p:sp>
        <p:nvSpPr>
          <p:cNvPr id="4" name="Slide Number Placeholder 3"/>
          <p:cNvSpPr>
            <a:spLocks noGrp="1"/>
          </p:cNvSpPr>
          <p:nvPr>
            <p:ph type="sldNum" sz="quarter" idx="5"/>
          </p:nvPr>
        </p:nvSpPr>
        <p:spPr/>
        <p:txBody>
          <a:bodyPr/>
          <a:lstStyle/>
          <a:p>
            <a:fld id="{8DE21F62-F63C-4DE8-8A1E-DFFFFF29F1D6}" type="slidenum">
              <a:rPr lang="en-IN" smtClean="0"/>
              <a:t>27</a:t>
            </a:fld>
            <a:endParaRPr lang="en-IN"/>
          </a:p>
        </p:txBody>
      </p:sp>
    </p:spTree>
    <p:extLst>
      <p:ext uri="{BB962C8B-B14F-4D97-AF65-F5344CB8AC3E}">
        <p14:creationId xmlns:p14="http://schemas.microsoft.com/office/powerpoint/2010/main" val="2402998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Trace-Based Garbage Collectors </a:t>
            </a:r>
          </a:p>
          <a:p>
            <a:r>
              <a:rPr lang="en-US" dirty="0"/>
              <a:t>Mark-and-Sweep: Marks each reachable node in first phase Releases every unmarked node in the second phase. </a:t>
            </a:r>
          </a:p>
          <a:p>
            <a:r>
              <a:rPr lang="en-US" dirty="0"/>
              <a:t>Copying Collector: Heap is divided into two spaces, only one of which is active Copies reachable objects from active to inactive space Switches active and inactive spaces when copying is done Generational GC: Objects are divided into old and new generations, and new generations are collected more often </a:t>
            </a:r>
          </a:p>
          <a:p>
            <a:r>
              <a:rPr lang="en-US" dirty="0"/>
              <a:t>Concurrent GC: Garbage collector runs concurrently (e.g. in a separate thread) with the program; the program is not interrupted for collection </a:t>
            </a:r>
            <a:endParaRPr lang="en-IN" dirty="0"/>
          </a:p>
        </p:txBody>
      </p:sp>
      <p:sp>
        <p:nvSpPr>
          <p:cNvPr id="4" name="Slide Number Placeholder 3"/>
          <p:cNvSpPr>
            <a:spLocks noGrp="1"/>
          </p:cNvSpPr>
          <p:nvPr>
            <p:ph type="sldNum" sz="quarter" idx="5"/>
          </p:nvPr>
        </p:nvSpPr>
        <p:spPr/>
        <p:txBody>
          <a:bodyPr/>
          <a:lstStyle/>
          <a:p>
            <a:fld id="{8DE21F62-F63C-4DE8-8A1E-DFFFFF29F1D6}" type="slidenum">
              <a:rPr lang="en-IN" smtClean="0"/>
              <a:t>31</a:t>
            </a:fld>
            <a:endParaRPr lang="en-IN"/>
          </a:p>
        </p:txBody>
      </p:sp>
    </p:spTree>
    <p:extLst>
      <p:ext uri="{BB962C8B-B14F-4D97-AF65-F5344CB8AC3E}">
        <p14:creationId xmlns:p14="http://schemas.microsoft.com/office/powerpoint/2010/main" val="1879154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https://www.alibabacloud.com/help/en/sae/latest/jvm-options</a:t>
            </a:r>
          </a:p>
          <a:p>
            <a:endParaRPr lang="en-IN" dirty="0"/>
          </a:p>
        </p:txBody>
      </p:sp>
      <p:sp>
        <p:nvSpPr>
          <p:cNvPr id="4" name="Slide Number Placeholder 3"/>
          <p:cNvSpPr>
            <a:spLocks noGrp="1"/>
          </p:cNvSpPr>
          <p:nvPr>
            <p:ph type="sldNum" sz="quarter" idx="5"/>
          </p:nvPr>
        </p:nvSpPr>
        <p:spPr/>
        <p:txBody>
          <a:bodyPr/>
          <a:lstStyle/>
          <a:p>
            <a:fld id="{8DE21F62-F63C-4DE8-8A1E-DFFFFF29F1D6}" type="slidenum">
              <a:rPr lang="en-IN" smtClean="0"/>
              <a:t>62</a:t>
            </a:fld>
            <a:endParaRPr lang="en-IN"/>
          </a:p>
        </p:txBody>
      </p:sp>
    </p:spTree>
    <p:extLst>
      <p:ext uri="{BB962C8B-B14F-4D97-AF65-F5344CB8AC3E}">
        <p14:creationId xmlns:p14="http://schemas.microsoft.com/office/powerpoint/2010/main" val="113667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https://www.alibabacloud.com/help/en/sae/latest/jvm-options</a:t>
            </a:r>
          </a:p>
          <a:p>
            <a:endParaRPr lang="en-IN" dirty="0"/>
          </a:p>
        </p:txBody>
      </p:sp>
      <p:sp>
        <p:nvSpPr>
          <p:cNvPr id="4" name="Slide Number Placeholder 3"/>
          <p:cNvSpPr>
            <a:spLocks noGrp="1"/>
          </p:cNvSpPr>
          <p:nvPr>
            <p:ph type="sldNum" sz="quarter" idx="5"/>
          </p:nvPr>
        </p:nvSpPr>
        <p:spPr/>
        <p:txBody>
          <a:bodyPr/>
          <a:lstStyle/>
          <a:p>
            <a:fld id="{8DE21F62-F63C-4DE8-8A1E-DFFFFF29F1D6}" type="slidenum">
              <a:rPr lang="en-IN" smtClean="0"/>
              <a:t>63</a:t>
            </a:fld>
            <a:endParaRPr lang="en-IN"/>
          </a:p>
        </p:txBody>
      </p:sp>
    </p:spTree>
    <p:extLst>
      <p:ext uri="{BB962C8B-B14F-4D97-AF65-F5344CB8AC3E}">
        <p14:creationId xmlns:p14="http://schemas.microsoft.com/office/powerpoint/2010/main" val="344246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https://www.alibabacloud.com/help/en/sae/latest/jvm-options</a:t>
            </a:r>
          </a:p>
          <a:p>
            <a:endParaRPr lang="en-IN" dirty="0"/>
          </a:p>
        </p:txBody>
      </p:sp>
      <p:sp>
        <p:nvSpPr>
          <p:cNvPr id="4" name="Slide Number Placeholder 3"/>
          <p:cNvSpPr>
            <a:spLocks noGrp="1"/>
          </p:cNvSpPr>
          <p:nvPr>
            <p:ph type="sldNum" sz="quarter" idx="5"/>
          </p:nvPr>
        </p:nvSpPr>
        <p:spPr/>
        <p:txBody>
          <a:bodyPr/>
          <a:lstStyle/>
          <a:p>
            <a:fld id="{8DE21F62-F63C-4DE8-8A1E-DFFFFF29F1D6}" type="slidenum">
              <a:rPr lang="en-IN" smtClean="0"/>
              <a:t>64</a:t>
            </a:fld>
            <a:endParaRPr lang="en-IN"/>
          </a:p>
        </p:txBody>
      </p:sp>
    </p:spTree>
    <p:extLst>
      <p:ext uri="{BB962C8B-B14F-4D97-AF65-F5344CB8AC3E}">
        <p14:creationId xmlns:p14="http://schemas.microsoft.com/office/powerpoint/2010/main" val="2591680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https://www.alibabacloud.com/help/en/sae/latest/jvm-options</a:t>
            </a:r>
          </a:p>
          <a:p>
            <a:endParaRPr lang="en-IN" dirty="0"/>
          </a:p>
        </p:txBody>
      </p:sp>
      <p:sp>
        <p:nvSpPr>
          <p:cNvPr id="4" name="Slide Number Placeholder 3"/>
          <p:cNvSpPr>
            <a:spLocks noGrp="1"/>
          </p:cNvSpPr>
          <p:nvPr>
            <p:ph type="sldNum" sz="quarter" idx="5"/>
          </p:nvPr>
        </p:nvSpPr>
        <p:spPr/>
        <p:txBody>
          <a:bodyPr/>
          <a:lstStyle/>
          <a:p>
            <a:fld id="{8DE21F62-F63C-4DE8-8A1E-DFFFFF29F1D6}" type="slidenum">
              <a:rPr lang="en-IN" smtClean="0"/>
              <a:t>70</a:t>
            </a:fld>
            <a:endParaRPr lang="en-IN"/>
          </a:p>
        </p:txBody>
      </p:sp>
    </p:spTree>
    <p:extLst>
      <p:ext uri="{BB962C8B-B14F-4D97-AF65-F5344CB8AC3E}">
        <p14:creationId xmlns:p14="http://schemas.microsoft.com/office/powerpoint/2010/main" val="4229113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https://www.alibabacloud.com/help/en/sae/latest/jvm-options</a:t>
            </a:r>
          </a:p>
          <a:p>
            <a:endParaRPr lang="en-IN" dirty="0"/>
          </a:p>
        </p:txBody>
      </p:sp>
      <p:sp>
        <p:nvSpPr>
          <p:cNvPr id="4" name="Slide Number Placeholder 3"/>
          <p:cNvSpPr>
            <a:spLocks noGrp="1"/>
          </p:cNvSpPr>
          <p:nvPr>
            <p:ph type="sldNum" sz="quarter" idx="5"/>
          </p:nvPr>
        </p:nvSpPr>
        <p:spPr/>
        <p:txBody>
          <a:bodyPr/>
          <a:lstStyle/>
          <a:p>
            <a:fld id="{8DE21F62-F63C-4DE8-8A1E-DFFFFF29F1D6}" type="slidenum">
              <a:rPr lang="en-IN" smtClean="0"/>
              <a:t>71</a:t>
            </a:fld>
            <a:endParaRPr lang="en-IN"/>
          </a:p>
        </p:txBody>
      </p:sp>
    </p:spTree>
    <p:extLst>
      <p:ext uri="{BB962C8B-B14F-4D97-AF65-F5344CB8AC3E}">
        <p14:creationId xmlns:p14="http://schemas.microsoft.com/office/powerpoint/2010/main" val="2272125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https://www.alibabacloud.com/help/en/sae/latest/jvm-options</a:t>
            </a:r>
          </a:p>
          <a:p>
            <a:endParaRPr lang="en-IN" dirty="0"/>
          </a:p>
        </p:txBody>
      </p:sp>
      <p:sp>
        <p:nvSpPr>
          <p:cNvPr id="4" name="Slide Number Placeholder 3"/>
          <p:cNvSpPr>
            <a:spLocks noGrp="1"/>
          </p:cNvSpPr>
          <p:nvPr>
            <p:ph type="sldNum" sz="quarter" idx="5"/>
          </p:nvPr>
        </p:nvSpPr>
        <p:spPr/>
        <p:txBody>
          <a:bodyPr/>
          <a:lstStyle/>
          <a:p>
            <a:fld id="{8DE21F62-F63C-4DE8-8A1E-DFFFFF29F1D6}" type="slidenum">
              <a:rPr lang="en-IN" smtClean="0"/>
              <a:t>72</a:t>
            </a:fld>
            <a:endParaRPr lang="en-IN"/>
          </a:p>
        </p:txBody>
      </p:sp>
    </p:spTree>
    <p:extLst>
      <p:ext uri="{BB962C8B-B14F-4D97-AF65-F5344CB8AC3E}">
        <p14:creationId xmlns:p14="http://schemas.microsoft.com/office/powerpoint/2010/main" val="36706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79" y="395656"/>
            <a:ext cx="9603275" cy="677003"/>
          </a:xfrm>
        </p:spPr>
        <p:txBody>
          <a:bodyPr/>
          <a:lstStyle/>
          <a:p>
            <a:r>
              <a:rPr lang="en-US"/>
              <a:t>Click to edit Master title style</a:t>
            </a:r>
            <a:endParaRPr lang="en-US" dirty="0"/>
          </a:p>
        </p:txBody>
      </p:sp>
      <p:sp>
        <p:nvSpPr>
          <p:cNvPr id="3" name="Content Placeholder 2"/>
          <p:cNvSpPr>
            <a:spLocks noGrp="1"/>
          </p:cNvSpPr>
          <p:nvPr>
            <p:ph idx="1"/>
          </p:nvPr>
        </p:nvSpPr>
        <p:spPr>
          <a:xfrm>
            <a:off x="1451579" y="1302551"/>
            <a:ext cx="9603275" cy="4163795"/>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1579" y="118766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720971"/>
            <a:ext cx="8643154" cy="2923109"/>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90"/>
            <a:ext cx="9605635" cy="593638"/>
          </a:xfrm>
        </p:spPr>
        <p:txBody>
          <a:bodyPr/>
          <a:lstStyle/>
          <a:p>
            <a:r>
              <a:rPr lang="en-US" dirty="0"/>
              <a:t>Click to edit Master title style</a:t>
            </a:r>
          </a:p>
        </p:txBody>
      </p:sp>
      <p:sp>
        <p:nvSpPr>
          <p:cNvPr id="3" name="Content Placeholder 2"/>
          <p:cNvSpPr>
            <a:spLocks noGrp="1"/>
          </p:cNvSpPr>
          <p:nvPr>
            <p:ph sz="half" idx="1"/>
          </p:nvPr>
        </p:nvSpPr>
        <p:spPr>
          <a:xfrm>
            <a:off x="1447331" y="1563848"/>
            <a:ext cx="4645152" cy="38956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13771" y="1563237"/>
            <a:ext cx="4645152" cy="38956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47330" y="1495396"/>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75872"/>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1579" y="1407472"/>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378073"/>
            <a:ext cx="5532328" cy="744468"/>
          </a:xfrm>
        </p:spPr>
        <p:txBody>
          <a:bodyPr anchor="b">
            <a:normAutofit/>
          </a:bodyPr>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1302551"/>
            <a:ext cx="5524404" cy="4148680"/>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1213337"/>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242785"/>
            <a:ext cx="12192000" cy="415078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0">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20"/>
            <a:ext cx="9603275" cy="55091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1355434"/>
            <a:ext cx="9603275" cy="41109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javainterviewpoint.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eeksforgeeks.org/object-class-in-jav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alibabacloud.com/help/en/sae/latest/best-practices-for-jvm-heap-size-configuration"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783BB-5FD7-F6F0-E14B-999947460AD2}"/>
              </a:ext>
            </a:extLst>
          </p:cNvPr>
          <p:cNvSpPr>
            <a:spLocks noGrp="1"/>
          </p:cNvSpPr>
          <p:nvPr>
            <p:ph type="ctrTitle"/>
          </p:nvPr>
        </p:nvSpPr>
        <p:spPr/>
        <p:txBody>
          <a:bodyPr>
            <a:normAutofit fontScale="90000"/>
          </a:bodyPr>
          <a:lstStyle/>
          <a:p>
            <a:r>
              <a:rPr lang="en-US" dirty="0"/>
              <a:t>Secure coding and performance monitoring</a:t>
            </a:r>
            <a:endParaRPr lang="en-IN" dirty="0"/>
          </a:p>
        </p:txBody>
      </p:sp>
      <p:sp>
        <p:nvSpPr>
          <p:cNvPr id="3" name="Subtitle 2">
            <a:extLst>
              <a:ext uri="{FF2B5EF4-FFF2-40B4-BE49-F238E27FC236}">
                <a16:creationId xmlns:a16="http://schemas.microsoft.com/office/drawing/2014/main" id="{04199F0B-D72F-E006-7346-BB747474950F}"/>
              </a:ext>
            </a:extLst>
          </p:cNvPr>
          <p:cNvSpPr>
            <a:spLocks noGrp="1"/>
          </p:cNvSpPr>
          <p:nvPr>
            <p:ph type="subTitle" idx="1"/>
          </p:nvPr>
        </p:nvSpPr>
        <p:spPr/>
        <p:txBody>
          <a:bodyPr/>
          <a:lstStyle/>
          <a:p>
            <a:r>
              <a:rPr lang="en-US" dirty="0" err="1"/>
              <a:t>Deepikkaa.S</a:t>
            </a:r>
            <a:endParaRPr lang="en-IN" dirty="0"/>
          </a:p>
        </p:txBody>
      </p:sp>
    </p:spTree>
    <p:extLst>
      <p:ext uri="{BB962C8B-B14F-4D97-AF65-F5344CB8AC3E}">
        <p14:creationId xmlns:p14="http://schemas.microsoft.com/office/powerpoint/2010/main" val="3695175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pPr algn="ctr"/>
            <a:r>
              <a:rPr lang="en-US" sz="3200" dirty="0">
                <a:solidFill>
                  <a:srgbClr val="C00000"/>
                </a:solidFill>
              </a:rPr>
              <a:t>Memory area</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1451580" y="1302551"/>
            <a:ext cx="5130196" cy="4163795"/>
          </a:xfrm>
        </p:spPr>
        <p:txBody>
          <a:bodyPr/>
          <a:lstStyle/>
          <a:p>
            <a:pPr marL="228600">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Method area is called </a:t>
            </a:r>
            <a:r>
              <a:rPr lang="en-US" sz="1800" b="1" dirty="0" err="1">
                <a:solidFill>
                  <a:srgbClr val="FF0000"/>
                </a:solidFill>
                <a:effectLst/>
                <a:latin typeface="Calibri" panose="020F0502020204030204" pitchFamily="34" charset="0"/>
                <a:ea typeface="Calibri" panose="020F0502020204030204" pitchFamily="34" charset="0"/>
                <a:cs typeface="Latha" panose="020B0604020202020204" pitchFamily="34" charset="0"/>
              </a:rPr>
              <a:t>PermGen</a:t>
            </a:r>
            <a:r>
              <a:rPr lang="en-US" sz="1800" b="1" dirty="0">
                <a:solidFill>
                  <a:srgbClr val="FF0000"/>
                </a:solidFill>
                <a:effectLst/>
                <a:latin typeface="Calibri" panose="020F0502020204030204" pitchFamily="34" charset="0"/>
                <a:ea typeface="Calibri" panose="020F0502020204030204" pitchFamily="34" charset="0"/>
                <a:cs typeface="Latha" panose="020B0604020202020204" pitchFamily="34" charset="0"/>
              </a:rPr>
              <a:t> Space/</a:t>
            </a:r>
            <a:r>
              <a:rPr lang="en-US" sz="1800" b="1" dirty="0" err="1">
                <a:solidFill>
                  <a:srgbClr val="FF0000"/>
                </a:solidFill>
                <a:effectLst/>
                <a:latin typeface="Calibri" panose="020F0502020204030204" pitchFamily="34" charset="0"/>
                <a:ea typeface="Calibri" panose="020F0502020204030204" pitchFamily="34" charset="0"/>
                <a:cs typeface="Latha" panose="020B0604020202020204" pitchFamily="34" charset="0"/>
              </a:rPr>
              <a:t>metaspace</a:t>
            </a:r>
            <a:r>
              <a:rPr lang="en-US" sz="1800" b="1" dirty="0">
                <a:solidFill>
                  <a:srgbClr val="FF0000"/>
                </a:solidFill>
                <a:effectLst/>
                <a:latin typeface="Calibri" panose="020F0502020204030204" pitchFamily="34" charset="0"/>
                <a:ea typeface="Calibri" panose="020F0502020204030204" pitchFamily="34" charset="0"/>
                <a:cs typeface="Latha" panose="020B0604020202020204" pitchFamily="34" charset="0"/>
              </a:rPr>
              <a:t> </a:t>
            </a:r>
            <a:r>
              <a:rPr lang="en-US" sz="1800" dirty="0">
                <a:effectLst/>
                <a:latin typeface="Calibri" panose="020F0502020204030204" pitchFamily="34" charset="0"/>
                <a:ea typeface="Calibri" panose="020F0502020204030204" pitchFamily="34" charset="0"/>
                <a:cs typeface="Latha" panose="020B0604020202020204" pitchFamily="34" charset="0"/>
              </a:rPr>
              <a:t>-- by default 64MB is allocated  -- throws java. </a:t>
            </a:r>
            <a:r>
              <a:rPr lang="en-US" sz="1800" dirty="0" err="1">
                <a:effectLst/>
                <a:latin typeface="Calibri" panose="020F0502020204030204" pitchFamily="34" charset="0"/>
                <a:ea typeface="Calibri" panose="020F0502020204030204" pitchFamily="34" charset="0"/>
                <a:cs typeface="Latha" panose="020B0604020202020204" pitchFamily="34" charset="0"/>
              </a:rPr>
              <a:t>lang.AutoMemoryError</a:t>
            </a:r>
            <a:r>
              <a:rPr lang="en-US" sz="1800" dirty="0">
                <a:effectLst/>
                <a:latin typeface="Calibri" panose="020F0502020204030204" pitchFamily="34" charset="0"/>
                <a:ea typeface="Calibri" panose="020F0502020204030204" pitchFamily="34" charset="0"/>
                <a:cs typeface="Latha" panose="020B0604020202020204" pitchFamily="34" charset="0"/>
              </a:rPr>
              <a:t> if this is full.</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228600">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From Java 8, this method area is moved to a separate memory in the native OS. So there is NO limit from Java 8. </a:t>
            </a:r>
          </a:p>
          <a:p>
            <a:pPr marL="228600">
              <a:lnSpc>
                <a:spcPct val="107000"/>
              </a:lnSpc>
              <a:spcAft>
                <a:spcPts val="800"/>
              </a:spcAft>
            </a:pPr>
            <a:r>
              <a:rPr lang="en-US" sz="1600" b="0" i="0" dirty="0">
                <a:solidFill>
                  <a:srgbClr val="222635"/>
                </a:solidFill>
                <a:effectLst/>
                <a:latin typeface="Cambria" panose="02040503050406030204" pitchFamily="18" charset="0"/>
              </a:rPr>
              <a:t>All the class-level data will be stored here, including static variables</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pic>
        <p:nvPicPr>
          <p:cNvPr id="5" name="Picture 4">
            <a:extLst>
              <a:ext uri="{FF2B5EF4-FFF2-40B4-BE49-F238E27FC236}">
                <a16:creationId xmlns:a16="http://schemas.microsoft.com/office/drawing/2014/main" id="{364D4D14-E136-C508-A8DE-1546BC2C5052}"/>
              </a:ext>
            </a:extLst>
          </p:cNvPr>
          <p:cNvPicPr>
            <a:picLocks noChangeAspect="1"/>
          </p:cNvPicPr>
          <p:nvPr/>
        </p:nvPicPr>
        <p:blipFill>
          <a:blip r:embed="rId2"/>
          <a:stretch>
            <a:fillRect/>
          </a:stretch>
        </p:blipFill>
        <p:spPr>
          <a:xfrm>
            <a:off x="6972299" y="1451927"/>
            <a:ext cx="4964801" cy="3420745"/>
          </a:xfrm>
          <a:prstGeom prst="rect">
            <a:avLst/>
          </a:prstGeom>
        </p:spPr>
      </p:pic>
    </p:spTree>
    <p:extLst>
      <p:ext uri="{BB962C8B-B14F-4D97-AF65-F5344CB8AC3E}">
        <p14:creationId xmlns:p14="http://schemas.microsoft.com/office/powerpoint/2010/main" val="18935506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Thread Dump </a:t>
            </a:r>
            <a:endParaRPr lang="en-IN" dirty="0"/>
          </a:p>
        </p:txBody>
      </p:sp>
      <p:pic>
        <p:nvPicPr>
          <p:cNvPr id="5" name="Content Placeholder 4">
            <a:extLst>
              <a:ext uri="{FF2B5EF4-FFF2-40B4-BE49-F238E27FC236}">
                <a16:creationId xmlns:a16="http://schemas.microsoft.com/office/drawing/2014/main" id="{8244DECE-422D-C281-782A-48D57746ACA8}"/>
              </a:ext>
            </a:extLst>
          </p:cNvPr>
          <p:cNvPicPr>
            <a:picLocks noGrp="1" noChangeAspect="1"/>
          </p:cNvPicPr>
          <p:nvPr>
            <p:ph idx="1"/>
          </p:nvPr>
        </p:nvPicPr>
        <p:blipFill>
          <a:blip r:embed="rId2"/>
          <a:stretch>
            <a:fillRect/>
          </a:stretch>
        </p:blipFill>
        <p:spPr>
          <a:xfrm>
            <a:off x="1451579" y="1303338"/>
            <a:ext cx="9862966" cy="4487862"/>
          </a:xfrm>
        </p:spPr>
      </p:pic>
    </p:spTree>
    <p:extLst>
      <p:ext uri="{BB962C8B-B14F-4D97-AF65-F5344CB8AC3E}">
        <p14:creationId xmlns:p14="http://schemas.microsoft.com/office/powerpoint/2010/main" val="40483629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Thread dump using </a:t>
            </a:r>
            <a:r>
              <a:rPr lang="en-US" dirty="0" err="1"/>
              <a:t>jstack</a:t>
            </a:r>
            <a:endParaRPr lang="en-IN" dirty="0"/>
          </a:p>
        </p:txBody>
      </p:sp>
      <p:pic>
        <p:nvPicPr>
          <p:cNvPr id="5" name="Content Placeholder 4">
            <a:extLst>
              <a:ext uri="{FF2B5EF4-FFF2-40B4-BE49-F238E27FC236}">
                <a16:creationId xmlns:a16="http://schemas.microsoft.com/office/drawing/2014/main" id="{F5758220-7669-2A2D-C139-ADD2630C5327}"/>
              </a:ext>
            </a:extLst>
          </p:cNvPr>
          <p:cNvPicPr>
            <a:picLocks noGrp="1" noChangeAspect="1"/>
          </p:cNvPicPr>
          <p:nvPr>
            <p:ph idx="1"/>
          </p:nvPr>
        </p:nvPicPr>
        <p:blipFill>
          <a:blip r:embed="rId2"/>
          <a:stretch>
            <a:fillRect/>
          </a:stretch>
        </p:blipFill>
        <p:spPr>
          <a:xfrm>
            <a:off x="1228436" y="1303338"/>
            <a:ext cx="9603275" cy="4570989"/>
          </a:xfrm>
        </p:spPr>
      </p:pic>
    </p:spTree>
    <p:extLst>
      <p:ext uri="{BB962C8B-B14F-4D97-AF65-F5344CB8AC3E}">
        <p14:creationId xmlns:p14="http://schemas.microsoft.com/office/powerpoint/2010/main" val="9187633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Thread dump using </a:t>
            </a:r>
            <a:r>
              <a:rPr lang="en-US" dirty="0" err="1"/>
              <a:t>jcmd</a:t>
            </a:r>
            <a:endParaRPr lang="en-IN" dirty="0"/>
          </a:p>
        </p:txBody>
      </p:sp>
      <p:pic>
        <p:nvPicPr>
          <p:cNvPr id="5" name="Content Placeholder 4">
            <a:extLst>
              <a:ext uri="{FF2B5EF4-FFF2-40B4-BE49-F238E27FC236}">
                <a16:creationId xmlns:a16="http://schemas.microsoft.com/office/drawing/2014/main" id="{F80F9FB0-C94E-C1C9-A9C8-4CBB8B26F180}"/>
              </a:ext>
            </a:extLst>
          </p:cNvPr>
          <p:cNvPicPr>
            <a:picLocks noGrp="1" noChangeAspect="1"/>
          </p:cNvPicPr>
          <p:nvPr>
            <p:ph idx="1"/>
          </p:nvPr>
        </p:nvPicPr>
        <p:blipFill>
          <a:blip r:embed="rId2"/>
          <a:stretch>
            <a:fillRect/>
          </a:stretch>
        </p:blipFill>
        <p:spPr>
          <a:xfrm>
            <a:off x="2549194" y="1303338"/>
            <a:ext cx="7407936" cy="4162425"/>
          </a:xfrm>
        </p:spPr>
      </p:pic>
    </p:spTree>
    <p:extLst>
      <p:ext uri="{BB962C8B-B14F-4D97-AF65-F5344CB8AC3E}">
        <p14:creationId xmlns:p14="http://schemas.microsoft.com/office/powerpoint/2010/main" val="39939229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pPr algn="ctr"/>
            <a:r>
              <a:rPr lang="en-US" dirty="0"/>
              <a:t>Thank you</a:t>
            </a:r>
            <a:endParaRPr lang="en-IN" dirty="0"/>
          </a:p>
        </p:txBody>
      </p:sp>
    </p:spTree>
    <p:extLst>
      <p:ext uri="{BB962C8B-B14F-4D97-AF65-F5344CB8AC3E}">
        <p14:creationId xmlns:p14="http://schemas.microsoft.com/office/powerpoint/2010/main" val="319771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pPr algn="ctr"/>
            <a:r>
              <a:rPr lang="en-US" sz="3200" dirty="0">
                <a:solidFill>
                  <a:srgbClr val="C00000"/>
                </a:solidFill>
              </a:rPr>
              <a:t>Memory area</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1451580" y="1302551"/>
            <a:ext cx="5130196" cy="4163795"/>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While running the recursive function, many stack frames got created one above the other which leads to  </a:t>
            </a:r>
            <a:r>
              <a:rPr lang="en-US" sz="1800" b="1" dirty="0" err="1">
                <a:effectLst/>
                <a:latin typeface="Calibri" panose="020F0502020204030204" pitchFamily="34" charset="0"/>
                <a:ea typeface="Calibri" panose="020F0502020204030204" pitchFamily="34" charset="0"/>
                <a:cs typeface="Latha" panose="020B0604020202020204" pitchFamily="34" charset="0"/>
              </a:rPr>
              <a:t>StackOverflowError</a:t>
            </a:r>
            <a:r>
              <a:rPr lang="en-US" sz="1800" dirty="0">
                <a:effectLst/>
                <a:latin typeface="Calibri" panose="020F0502020204030204" pitchFamily="34" charset="0"/>
                <a:ea typeface="Calibri" panose="020F0502020204030204" pitchFamily="34" charset="0"/>
                <a:cs typeface="Latha" panose="020B0604020202020204" pitchFamily="34" charset="0"/>
              </a:rPr>
              <a:t>.</a:t>
            </a:r>
          </a:p>
          <a:p>
            <a:pPr marL="228600">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Native Methods: Methods which is not implemented using Java. It is created using other languages like C. </a:t>
            </a:r>
            <a:r>
              <a:rPr lang="en-US" sz="1800" dirty="0" err="1">
                <a:effectLst/>
                <a:latin typeface="Calibri" panose="020F0502020204030204" pitchFamily="34" charset="0"/>
                <a:ea typeface="Calibri" panose="020F0502020204030204" pitchFamily="34" charset="0"/>
                <a:cs typeface="Latha" panose="020B0604020202020204" pitchFamily="34" charset="0"/>
              </a:rPr>
              <a:t>Eg</a:t>
            </a:r>
            <a:r>
              <a:rPr lang="en-US" sz="1800" dirty="0">
                <a:effectLst/>
                <a:latin typeface="Calibri" panose="020F0502020204030204" pitchFamily="34" charset="0"/>
                <a:ea typeface="Calibri" panose="020F0502020204030204" pitchFamily="34" charset="0"/>
                <a:cs typeface="Latha" panose="020B0604020202020204" pitchFamily="34" charset="0"/>
              </a:rPr>
              <a:t>: </a:t>
            </a:r>
            <a:r>
              <a:rPr lang="en-US" sz="1800" dirty="0" err="1">
                <a:effectLst/>
                <a:latin typeface="Calibri" panose="020F0502020204030204" pitchFamily="34" charset="0"/>
                <a:ea typeface="Calibri" panose="020F0502020204030204" pitchFamily="34" charset="0"/>
                <a:cs typeface="Latha" panose="020B0604020202020204" pitchFamily="34" charset="0"/>
              </a:rPr>
              <a:t>hashCode</a:t>
            </a:r>
            <a:r>
              <a:rPr lang="en-US" sz="1800" dirty="0">
                <a:effectLst/>
                <a:latin typeface="Calibri" panose="020F0502020204030204" pitchFamily="34" charset="0"/>
                <a:ea typeface="Calibri" panose="020F0502020204030204" pitchFamily="34" charset="0"/>
                <a:cs typeface="Latha" panose="020B0604020202020204" pitchFamily="34" charset="0"/>
              </a:rPr>
              <a:t>()</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228600">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So to execute Native Methods, we need Native method libraries which are provided by JNI(Java Native Interface) to the execution engine.</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228600">
              <a:lnSpc>
                <a:spcPct val="107000"/>
              </a:lnSpc>
              <a:spcAft>
                <a:spcPts val="800"/>
              </a:spcAft>
            </a:pPr>
            <a:endParaRPr lang="en-IN" sz="18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pic>
        <p:nvPicPr>
          <p:cNvPr id="4" name="Picture 3">
            <a:extLst>
              <a:ext uri="{FF2B5EF4-FFF2-40B4-BE49-F238E27FC236}">
                <a16:creationId xmlns:a16="http://schemas.microsoft.com/office/drawing/2014/main" id="{65CE4377-2EE1-CD9D-9EC2-FD49EC774406}"/>
              </a:ext>
            </a:extLst>
          </p:cNvPr>
          <p:cNvPicPr>
            <a:picLocks noChangeAspect="1"/>
          </p:cNvPicPr>
          <p:nvPr/>
        </p:nvPicPr>
        <p:blipFill>
          <a:blip r:embed="rId2"/>
          <a:stretch>
            <a:fillRect/>
          </a:stretch>
        </p:blipFill>
        <p:spPr>
          <a:xfrm>
            <a:off x="7096124" y="1339922"/>
            <a:ext cx="4888601" cy="3717925"/>
          </a:xfrm>
          <a:prstGeom prst="rect">
            <a:avLst/>
          </a:prstGeom>
        </p:spPr>
      </p:pic>
    </p:spTree>
    <p:extLst>
      <p:ext uri="{BB962C8B-B14F-4D97-AF65-F5344CB8AC3E}">
        <p14:creationId xmlns:p14="http://schemas.microsoft.com/office/powerpoint/2010/main" val="4286915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rmAutofit fontScale="90000"/>
          </a:bodyPr>
          <a:lstStyle/>
          <a:p>
            <a:pPr algn="ctr"/>
            <a:r>
              <a:rPr lang="en-US" sz="4000" b="1" dirty="0" err="1">
                <a:solidFill>
                  <a:srgbClr val="C00000"/>
                </a:solidFill>
                <a:effectLst/>
                <a:latin typeface="Calibri" panose="020F0502020204030204" pitchFamily="34" charset="0"/>
                <a:ea typeface="Calibri" panose="020F0502020204030204" pitchFamily="34" charset="0"/>
                <a:cs typeface="Latha" panose="020B0604020202020204" pitchFamily="34" charset="0"/>
              </a:rPr>
              <a:t>ClassLoadeR</a:t>
            </a:r>
            <a:r>
              <a:rPr lang="en-US" sz="4000" b="1" dirty="0">
                <a:solidFill>
                  <a:srgbClr val="C00000"/>
                </a:solidFill>
                <a:effectLst/>
                <a:latin typeface="Calibri" panose="020F0502020204030204" pitchFamily="34" charset="0"/>
                <a:ea typeface="Calibri" panose="020F0502020204030204" pitchFamily="34" charset="0"/>
                <a:cs typeface="Latha" panose="020B0604020202020204" pitchFamily="34" charset="0"/>
              </a:rPr>
              <a:t> Sub system</a:t>
            </a:r>
            <a:br>
              <a:rPr lang="en-IN" sz="1800" dirty="0">
                <a:effectLst/>
                <a:latin typeface="Calibri" panose="020F0502020204030204" pitchFamily="34" charset="0"/>
                <a:ea typeface="Calibri" panose="020F0502020204030204" pitchFamily="34" charset="0"/>
                <a:cs typeface="Latha" panose="020B0604020202020204" pitchFamily="34" charset="0"/>
              </a:rPr>
            </a:b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1451579" y="1302551"/>
            <a:ext cx="4301521" cy="4163795"/>
          </a:xfrm>
        </p:spPr>
        <p:txBody>
          <a:bodyPr>
            <a:normAutofit/>
          </a:bodyPr>
          <a:lstStyle/>
          <a:p>
            <a:pPr marL="228600">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 It is responsible for 3 activities:</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mj-lt"/>
              <a:buAutoNum type="arabicParenR"/>
            </a:pPr>
            <a:r>
              <a:rPr lang="en-US" sz="1800" dirty="0">
                <a:effectLst/>
                <a:latin typeface="Calibri" panose="020F0502020204030204" pitchFamily="34" charset="0"/>
                <a:ea typeface="Calibri" panose="020F0502020204030204" pitchFamily="34" charset="0"/>
                <a:cs typeface="Latha" panose="020B0604020202020204" pitchFamily="34" charset="0"/>
              </a:rPr>
              <a:t>Loading</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mj-lt"/>
              <a:buAutoNum type="arabicParenR"/>
            </a:pPr>
            <a:r>
              <a:rPr lang="en-US" sz="1800" dirty="0">
                <a:effectLst/>
                <a:latin typeface="Calibri" panose="020F0502020204030204" pitchFamily="34" charset="0"/>
                <a:ea typeface="Calibri" panose="020F0502020204030204" pitchFamily="34" charset="0"/>
                <a:cs typeface="Latha" panose="020B0604020202020204" pitchFamily="34" charset="0"/>
              </a:rPr>
              <a:t>Linking</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07000"/>
              </a:lnSpc>
              <a:buFont typeface="+mj-lt"/>
              <a:buAutoNum type="alphaLcPeriod"/>
            </a:pPr>
            <a:r>
              <a:rPr lang="en-US" dirty="0">
                <a:effectLst/>
                <a:latin typeface="Calibri" panose="020F0502020204030204" pitchFamily="34" charset="0"/>
                <a:ea typeface="Calibri" panose="020F0502020204030204" pitchFamily="34" charset="0"/>
                <a:cs typeface="Latha" panose="020B0604020202020204" pitchFamily="34" charset="0"/>
              </a:rPr>
              <a:t>Verification</a:t>
            </a:r>
            <a:endParaRPr lang="en-IN"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07000"/>
              </a:lnSpc>
              <a:buFont typeface="+mj-lt"/>
              <a:buAutoNum type="alphaLcPeriod"/>
            </a:pPr>
            <a:r>
              <a:rPr lang="en-US" dirty="0">
                <a:effectLst/>
                <a:latin typeface="Calibri" panose="020F0502020204030204" pitchFamily="34" charset="0"/>
                <a:ea typeface="Calibri" panose="020F0502020204030204" pitchFamily="34" charset="0"/>
                <a:cs typeface="Latha" panose="020B0604020202020204" pitchFamily="34" charset="0"/>
              </a:rPr>
              <a:t>Preparation</a:t>
            </a:r>
            <a:endParaRPr lang="en-IN"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07000"/>
              </a:lnSpc>
              <a:buFont typeface="+mj-lt"/>
              <a:buAutoNum type="alphaLcPeriod"/>
            </a:pPr>
            <a:r>
              <a:rPr lang="en-US" dirty="0">
                <a:effectLst/>
                <a:latin typeface="Calibri" panose="020F0502020204030204" pitchFamily="34" charset="0"/>
                <a:ea typeface="Calibri" panose="020F0502020204030204" pitchFamily="34" charset="0"/>
                <a:cs typeface="Latha" panose="020B0604020202020204" pitchFamily="34" charset="0"/>
              </a:rPr>
              <a:t>Resolution</a:t>
            </a:r>
            <a:endParaRPr lang="en-IN"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spcAft>
                <a:spcPts val="800"/>
              </a:spcAft>
              <a:buFont typeface="+mj-lt"/>
              <a:buAutoNum type="arabicParenR"/>
            </a:pPr>
            <a:r>
              <a:rPr lang="en-US" sz="1800" dirty="0">
                <a:effectLst/>
                <a:latin typeface="Calibri" panose="020F0502020204030204" pitchFamily="34" charset="0"/>
                <a:ea typeface="Calibri" panose="020F0502020204030204" pitchFamily="34" charset="0"/>
                <a:cs typeface="Latha" panose="020B0604020202020204" pitchFamily="34" charset="0"/>
              </a:rPr>
              <a:t>Initialization</a:t>
            </a:r>
            <a:endParaRPr lang="en-IN" sz="3600" dirty="0"/>
          </a:p>
        </p:txBody>
      </p:sp>
      <p:pic>
        <p:nvPicPr>
          <p:cNvPr id="5" name="Picture 4">
            <a:extLst>
              <a:ext uri="{FF2B5EF4-FFF2-40B4-BE49-F238E27FC236}">
                <a16:creationId xmlns:a16="http://schemas.microsoft.com/office/drawing/2014/main" id="{C44A5E1F-AEB0-F6E4-6346-C9DA2D1A7C66}"/>
              </a:ext>
            </a:extLst>
          </p:cNvPr>
          <p:cNvPicPr>
            <a:picLocks noChangeAspect="1"/>
          </p:cNvPicPr>
          <p:nvPr/>
        </p:nvPicPr>
        <p:blipFill>
          <a:blip r:embed="rId2"/>
          <a:stretch>
            <a:fillRect/>
          </a:stretch>
        </p:blipFill>
        <p:spPr>
          <a:xfrm>
            <a:off x="5666989" y="1391654"/>
            <a:ext cx="5525271" cy="3351796"/>
          </a:xfrm>
          <a:prstGeom prst="rect">
            <a:avLst/>
          </a:prstGeom>
        </p:spPr>
      </p:pic>
    </p:spTree>
    <p:extLst>
      <p:ext uri="{BB962C8B-B14F-4D97-AF65-F5344CB8AC3E}">
        <p14:creationId xmlns:p14="http://schemas.microsoft.com/office/powerpoint/2010/main" val="35022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rmAutofit fontScale="90000"/>
          </a:bodyPr>
          <a:lstStyle/>
          <a:p>
            <a:pPr algn="ctr"/>
            <a:r>
              <a:rPr lang="en-US" sz="4000" b="1" dirty="0" err="1">
                <a:solidFill>
                  <a:srgbClr val="C00000"/>
                </a:solidFill>
                <a:effectLst/>
                <a:latin typeface="Calibri" panose="020F0502020204030204" pitchFamily="34" charset="0"/>
                <a:ea typeface="Calibri" panose="020F0502020204030204" pitchFamily="34" charset="0"/>
                <a:cs typeface="Latha" panose="020B0604020202020204" pitchFamily="34" charset="0"/>
              </a:rPr>
              <a:t>ClassLoadeR</a:t>
            </a:r>
            <a:r>
              <a:rPr lang="en-US" sz="4000" b="1" dirty="0">
                <a:solidFill>
                  <a:srgbClr val="C00000"/>
                </a:solidFill>
                <a:effectLst/>
                <a:latin typeface="Calibri" panose="020F0502020204030204" pitchFamily="34" charset="0"/>
                <a:ea typeface="Calibri" panose="020F0502020204030204" pitchFamily="34" charset="0"/>
                <a:cs typeface="Latha" panose="020B0604020202020204" pitchFamily="34" charset="0"/>
              </a:rPr>
              <a:t> Sub system - </a:t>
            </a:r>
            <a:r>
              <a:rPr lang="en-US" sz="4000" b="1" dirty="0">
                <a:solidFill>
                  <a:srgbClr val="0070C0"/>
                </a:solidFill>
                <a:effectLst/>
                <a:latin typeface="Calibri" panose="020F0502020204030204" pitchFamily="34" charset="0"/>
                <a:ea typeface="Calibri" panose="020F0502020204030204" pitchFamily="34" charset="0"/>
                <a:cs typeface="Latha" panose="020B0604020202020204" pitchFamily="34" charset="0"/>
              </a:rPr>
              <a:t>Loading</a:t>
            </a:r>
            <a:br>
              <a:rPr lang="en-IN" sz="1800" dirty="0">
                <a:effectLst/>
                <a:latin typeface="Calibri" panose="020F0502020204030204" pitchFamily="34" charset="0"/>
                <a:ea typeface="Calibri" panose="020F0502020204030204" pitchFamily="34" charset="0"/>
                <a:cs typeface="Latha" panose="020B0604020202020204" pitchFamily="34" charset="0"/>
              </a:rPr>
            </a:b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1289655" y="1302551"/>
            <a:ext cx="4215410" cy="3802849"/>
          </a:xfrm>
        </p:spPr>
        <p:txBody>
          <a:bodyPr>
            <a:normAutofit fontScale="47500" lnSpcReduction="20000"/>
          </a:bodyPr>
          <a:lstStyle/>
          <a:p>
            <a:pPr marL="228600" algn="just">
              <a:lnSpc>
                <a:spcPct val="107000"/>
              </a:lnSpc>
              <a:spcAft>
                <a:spcPts val="800"/>
              </a:spcAft>
            </a:pPr>
            <a:r>
              <a:rPr lang="en-US" sz="3200" b="0" i="0" dirty="0">
                <a:solidFill>
                  <a:srgbClr val="222635"/>
                </a:solidFill>
                <a:effectLst/>
                <a:latin typeface="Cambria" panose="02040503050406030204" pitchFamily="18" charset="0"/>
              </a:rPr>
              <a:t>Classes will be loaded by this component. </a:t>
            </a:r>
          </a:p>
          <a:p>
            <a:pPr algn="just">
              <a:buFont typeface="+mj-lt"/>
              <a:buAutoNum type="arabicPeriod"/>
            </a:pPr>
            <a:r>
              <a:rPr lang="en-US" sz="3200" b="1" i="0" dirty="0" err="1">
                <a:solidFill>
                  <a:srgbClr val="222635"/>
                </a:solidFill>
                <a:effectLst/>
                <a:latin typeface="Cambria" panose="02040503050406030204" pitchFamily="18" charset="0"/>
              </a:rPr>
              <a:t>BootStrap</a:t>
            </a:r>
            <a:r>
              <a:rPr lang="en-US" sz="3200" b="1" i="0" dirty="0">
                <a:solidFill>
                  <a:srgbClr val="222635"/>
                </a:solidFill>
                <a:effectLst/>
                <a:latin typeface="Cambria" panose="02040503050406030204" pitchFamily="18" charset="0"/>
              </a:rPr>
              <a:t> </a:t>
            </a:r>
            <a:r>
              <a:rPr lang="en-US" sz="3200" b="1" i="0" u="none" strike="noStrike" dirty="0" err="1">
                <a:effectLst/>
                <a:latin typeface="Cambria" panose="02040503050406030204" pitchFamily="18" charset="0"/>
                <a:hlinkClick r:id="rId2">
                  <a:extLst>
                    <a:ext uri="{A12FA001-AC4F-418D-AE19-62706E023703}">
                      <ahyp:hlinkClr xmlns:ahyp="http://schemas.microsoft.com/office/drawing/2018/hyperlinkcolor" val="tx"/>
                    </a:ext>
                  </a:extLst>
                </a:hlinkClick>
              </a:rPr>
              <a:t>ClassLoader</a:t>
            </a:r>
            <a:r>
              <a:rPr lang="en-US" sz="3200" b="0" i="0" dirty="0">
                <a:solidFill>
                  <a:srgbClr val="222635"/>
                </a:solidFill>
                <a:effectLst/>
                <a:latin typeface="Cambria" panose="02040503050406030204" pitchFamily="18" charset="0"/>
              </a:rPr>
              <a:t> – Responsible for loading classes from the </a:t>
            </a:r>
            <a:r>
              <a:rPr lang="en-US" sz="3200" b="0" i="0" u="sng" dirty="0">
                <a:solidFill>
                  <a:srgbClr val="222635"/>
                </a:solidFill>
                <a:effectLst/>
                <a:highlight>
                  <a:srgbClr val="FFFF00"/>
                </a:highlight>
                <a:latin typeface="Cambria" panose="02040503050406030204" pitchFamily="18" charset="0"/>
              </a:rPr>
              <a:t>bootstrap </a:t>
            </a:r>
            <a:r>
              <a:rPr lang="en-US" sz="3200" b="0" i="0" u="sng" dirty="0" err="1">
                <a:solidFill>
                  <a:srgbClr val="222635"/>
                </a:solidFill>
                <a:effectLst/>
                <a:highlight>
                  <a:srgbClr val="FFFF00"/>
                </a:highlight>
                <a:latin typeface="Cambria" panose="02040503050406030204" pitchFamily="18" charset="0"/>
              </a:rPr>
              <a:t>classpath</a:t>
            </a:r>
            <a:r>
              <a:rPr lang="en-US" sz="3200" b="0" i="0" dirty="0">
                <a:solidFill>
                  <a:srgbClr val="222635"/>
                </a:solidFill>
                <a:effectLst/>
                <a:latin typeface="Cambria" panose="02040503050406030204" pitchFamily="18" charset="0"/>
              </a:rPr>
              <a:t>, nothing but </a:t>
            </a:r>
            <a:r>
              <a:rPr lang="en-US" sz="3200" b="1" i="0" dirty="0">
                <a:solidFill>
                  <a:srgbClr val="222635"/>
                </a:solidFill>
                <a:effectLst/>
                <a:latin typeface="Cambria" panose="02040503050406030204" pitchFamily="18" charset="0"/>
              </a:rPr>
              <a:t>rt.jar. </a:t>
            </a:r>
            <a:r>
              <a:rPr lang="en-US" sz="3200" b="0" i="0" dirty="0">
                <a:solidFill>
                  <a:srgbClr val="222635"/>
                </a:solidFill>
                <a:effectLst/>
                <a:latin typeface="Cambria" panose="02040503050406030204" pitchFamily="18" charset="0"/>
              </a:rPr>
              <a:t>The highest priority will be given to this loader.</a:t>
            </a:r>
          </a:p>
          <a:p>
            <a:pPr algn="just">
              <a:buFont typeface="+mj-lt"/>
              <a:buAutoNum type="arabicPeriod"/>
            </a:pPr>
            <a:r>
              <a:rPr lang="en-US" sz="3200" b="1" i="0" dirty="0">
                <a:solidFill>
                  <a:srgbClr val="222635"/>
                </a:solidFill>
                <a:effectLst/>
                <a:latin typeface="Cambria" panose="02040503050406030204" pitchFamily="18" charset="0"/>
              </a:rPr>
              <a:t>Extension </a:t>
            </a:r>
            <a:r>
              <a:rPr lang="en-US" sz="3200" b="1" i="0" dirty="0" err="1">
                <a:solidFill>
                  <a:srgbClr val="222635"/>
                </a:solidFill>
                <a:effectLst/>
                <a:latin typeface="Cambria" panose="02040503050406030204" pitchFamily="18" charset="0"/>
              </a:rPr>
              <a:t>ClassLoader</a:t>
            </a:r>
            <a:r>
              <a:rPr lang="en-US" sz="3200" b="0" i="0" dirty="0">
                <a:solidFill>
                  <a:srgbClr val="222635"/>
                </a:solidFill>
                <a:effectLst/>
                <a:latin typeface="Cambria" panose="02040503050406030204" pitchFamily="18" charset="0"/>
              </a:rPr>
              <a:t> – Responsible for loading classes that are </a:t>
            </a:r>
            <a:r>
              <a:rPr lang="en-US" sz="3200" b="0" i="0" dirty="0">
                <a:solidFill>
                  <a:srgbClr val="222635"/>
                </a:solidFill>
                <a:effectLst/>
                <a:highlight>
                  <a:srgbClr val="FFFF00"/>
                </a:highlight>
                <a:latin typeface="Cambria" panose="02040503050406030204" pitchFamily="18" charset="0"/>
              </a:rPr>
              <a:t>inside the </a:t>
            </a:r>
            <a:r>
              <a:rPr lang="en-US" sz="3200" b="1" i="0" dirty="0" err="1">
                <a:solidFill>
                  <a:srgbClr val="222635"/>
                </a:solidFill>
                <a:effectLst/>
                <a:highlight>
                  <a:srgbClr val="FFFF00"/>
                </a:highlight>
                <a:latin typeface="Cambria" panose="02040503050406030204" pitchFamily="18" charset="0"/>
              </a:rPr>
              <a:t>ext</a:t>
            </a:r>
            <a:r>
              <a:rPr lang="en-US" sz="3200" b="0" i="0" dirty="0">
                <a:solidFill>
                  <a:srgbClr val="222635"/>
                </a:solidFill>
                <a:effectLst/>
                <a:highlight>
                  <a:srgbClr val="FFFF00"/>
                </a:highlight>
                <a:latin typeface="Cambria" panose="02040503050406030204" pitchFamily="18" charset="0"/>
              </a:rPr>
              <a:t> folder </a:t>
            </a:r>
            <a:r>
              <a:rPr lang="en-US" sz="3200" b="1" i="0" dirty="0">
                <a:solidFill>
                  <a:srgbClr val="222635"/>
                </a:solidFill>
                <a:effectLst/>
                <a:latin typeface="Cambria" panose="02040503050406030204" pitchFamily="18" charset="0"/>
              </a:rPr>
              <a:t>(</a:t>
            </a:r>
            <a:r>
              <a:rPr lang="en-US" sz="3200" b="1" i="0" dirty="0" err="1">
                <a:solidFill>
                  <a:srgbClr val="222635"/>
                </a:solidFill>
                <a:effectLst/>
                <a:latin typeface="Cambria" panose="02040503050406030204" pitchFamily="18" charset="0"/>
              </a:rPr>
              <a:t>jre</a:t>
            </a:r>
            <a:r>
              <a:rPr lang="en-US" sz="3200" b="1" i="0" dirty="0">
                <a:solidFill>
                  <a:srgbClr val="222635"/>
                </a:solidFill>
                <a:effectLst/>
                <a:latin typeface="Cambria" panose="02040503050406030204" pitchFamily="18" charset="0"/>
              </a:rPr>
              <a:t>\lib).</a:t>
            </a:r>
            <a:endParaRPr lang="en-US" sz="3200" b="0" i="0" dirty="0">
              <a:solidFill>
                <a:srgbClr val="222635"/>
              </a:solidFill>
              <a:effectLst/>
              <a:latin typeface="Cambria" panose="02040503050406030204" pitchFamily="18" charset="0"/>
            </a:endParaRPr>
          </a:p>
          <a:p>
            <a:pPr algn="just">
              <a:buFont typeface="+mj-lt"/>
              <a:buAutoNum type="arabicPeriod"/>
            </a:pPr>
            <a:r>
              <a:rPr lang="en-US" sz="3200" b="1" i="0" dirty="0">
                <a:solidFill>
                  <a:srgbClr val="222635"/>
                </a:solidFill>
                <a:effectLst/>
                <a:latin typeface="Cambria" panose="02040503050406030204" pitchFamily="18" charset="0"/>
              </a:rPr>
              <a:t>Application </a:t>
            </a:r>
            <a:r>
              <a:rPr lang="en-US" sz="3200" b="1" i="0" dirty="0" err="1">
                <a:solidFill>
                  <a:srgbClr val="222635"/>
                </a:solidFill>
                <a:effectLst/>
                <a:latin typeface="Cambria" panose="02040503050406030204" pitchFamily="18" charset="0"/>
              </a:rPr>
              <a:t>ClassLoader</a:t>
            </a:r>
            <a:r>
              <a:rPr lang="en-US" sz="3200" b="0" i="0" dirty="0">
                <a:solidFill>
                  <a:srgbClr val="222635"/>
                </a:solidFill>
                <a:effectLst/>
                <a:latin typeface="Cambria" panose="02040503050406030204" pitchFamily="18" charset="0"/>
              </a:rPr>
              <a:t> –Responsible for loading </a:t>
            </a:r>
            <a:r>
              <a:rPr lang="en-US" sz="3200" b="0" i="0" dirty="0">
                <a:solidFill>
                  <a:srgbClr val="222635"/>
                </a:solidFill>
                <a:effectLst/>
                <a:highlight>
                  <a:srgbClr val="FFFF00"/>
                </a:highlight>
                <a:latin typeface="Cambria" panose="02040503050406030204" pitchFamily="18" charset="0"/>
              </a:rPr>
              <a:t>Application Level </a:t>
            </a:r>
            <a:r>
              <a:rPr lang="en-US" sz="3200" b="0" i="0" dirty="0" err="1">
                <a:solidFill>
                  <a:srgbClr val="222635"/>
                </a:solidFill>
                <a:effectLst/>
                <a:highlight>
                  <a:srgbClr val="FFFF00"/>
                </a:highlight>
                <a:latin typeface="Cambria" panose="02040503050406030204" pitchFamily="18" charset="0"/>
              </a:rPr>
              <a:t>Classpath</a:t>
            </a:r>
            <a:r>
              <a:rPr lang="en-US" sz="3200" b="0" i="0" dirty="0">
                <a:solidFill>
                  <a:srgbClr val="222635"/>
                </a:solidFill>
                <a:effectLst/>
                <a:latin typeface="Cambria" panose="02040503050406030204" pitchFamily="18" charset="0"/>
              </a:rPr>
              <a:t>, path mentioned </a:t>
            </a:r>
            <a:r>
              <a:rPr lang="en-US" sz="3200" b="1" i="0" dirty="0">
                <a:solidFill>
                  <a:srgbClr val="222635"/>
                </a:solidFill>
                <a:effectLst/>
                <a:latin typeface="Cambria" panose="02040503050406030204" pitchFamily="18" charset="0"/>
              </a:rPr>
              <a:t>Environment Variable</a:t>
            </a:r>
            <a:r>
              <a:rPr lang="en-US" sz="3200" b="0" i="0" dirty="0">
                <a:solidFill>
                  <a:srgbClr val="222635"/>
                </a:solidFill>
                <a:effectLst/>
                <a:latin typeface="Cambria" panose="02040503050406030204" pitchFamily="18" charset="0"/>
              </a:rPr>
              <a:t>, etc.</a:t>
            </a:r>
          </a:p>
          <a:p>
            <a:pPr marL="228600">
              <a:lnSpc>
                <a:spcPct val="107000"/>
              </a:lnSpc>
              <a:spcAft>
                <a:spcPts val="800"/>
              </a:spcAft>
            </a:pPr>
            <a:endParaRPr lang="en-IN" sz="3600" dirty="0"/>
          </a:p>
        </p:txBody>
      </p:sp>
      <p:pic>
        <p:nvPicPr>
          <p:cNvPr id="5" name="Picture 4">
            <a:extLst>
              <a:ext uri="{FF2B5EF4-FFF2-40B4-BE49-F238E27FC236}">
                <a16:creationId xmlns:a16="http://schemas.microsoft.com/office/drawing/2014/main" id="{C44A5E1F-AEB0-F6E4-6346-C9DA2D1A7C66}"/>
              </a:ext>
            </a:extLst>
          </p:cNvPr>
          <p:cNvPicPr>
            <a:picLocks noChangeAspect="1"/>
          </p:cNvPicPr>
          <p:nvPr/>
        </p:nvPicPr>
        <p:blipFill>
          <a:blip r:embed="rId3"/>
          <a:stretch>
            <a:fillRect/>
          </a:stretch>
        </p:blipFill>
        <p:spPr>
          <a:xfrm>
            <a:off x="5666989" y="1391654"/>
            <a:ext cx="5525271" cy="3351796"/>
          </a:xfrm>
          <a:prstGeom prst="rect">
            <a:avLst/>
          </a:prstGeom>
        </p:spPr>
      </p:pic>
    </p:spTree>
    <p:extLst>
      <p:ext uri="{BB962C8B-B14F-4D97-AF65-F5344CB8AC3E}">
        <p14:creationId xmlns:p14="http://schemas.microsoft.com/office/powerpoint/2010/main" val="1967543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rmAutofit fontScale="90000"/>
          </a:bodyPr>
          <a:lstStyle/>
          <a:p>
            <a:pPr algn="ctr"/>
            <a:r>
              <a:rPr lang="en-US" sz="4000" b="1" dirty="0" err="1">
                <a:solidFill>
                  <a:srgbClr val="C00000"/>
                </a:solidFill>
                <a:effectLst/>
                <a:latin typeface="Calibri" panose="020F0502020204030204" pitchFamily="34" charset="0"/>
                <a:ea typeface="Calibri" panose="020F0502020204030204" pitchFamily="34" charset="0"/>
                <a:cs typeface="Latha" panose="020B0604020202020204" pitchFamily="34" charset="0"/>
              </a:rPr>
              <a:t>ClassLoadeR</a:t>
            </a:r>
            <a:r>
              <a:rPr lang="en-US" sz="4000" b="1" dirty="0">
                <a:solidFill>
                  <a:srgbClr val="C00000"/>
                </a:solidFill>
                <a:effectLst/>
                <a:latin typeface="Calibri" panose="020F0502020204030204" pitchFamily="34" charset="0"/>
                <a:ea typeface="Calibri" panose="020F0502020204030204" pitchFamily="34" charset="0"/>
                <a:cs typeface="Latha" panose="020B0604020202020204" pitchFamily="34" charset="0"/>
              </a:rPr>
              <a:t> Sub system - </a:t>
            </a:r>
            <a:r>
              <a:rPr lang="en-US" sz="4000" b="1" dirty="0">
                <a:solidFill>
                  <a:srgbClr val="0070C0"/>
                </a:solidFill>
                <a:effectLst/>
                <a:latin typeface="Calibri" panose="020F0502020204030204" pitchFamily="34" charset="0"/>
                <a:ea typeface="Calibri" panose="020F0502020204030204" pitchFamily="34" charset="0"/>
                <a:cs typeface="Latha" panose="020B0604020202020204" pitchFamily="34" charset="0"/>
              </a:rPr>
              <a:t>Loading</a:t>
            </a:r>
            <a:br>
              <a:rPr lang="en-IN" sz="1800" dirty="0">
                <a:effectLst/>
                <a:latin typeface="Calibri" panose="020F0502020204030204" pitchFamily="34" charset="0"/>
                <a:ea typeface="Calibri" panose="020F0502020204030204" pitchFamily="34" charset="0"/>
                <a:cs typeface="Latha" panose="020B0604020202020204" pitchFamily="34" charset="0"/>
              </a:rPr>
            </a:b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1289655" y="1302551"/>
            <a:ext cx="5863620" cy="3802849"/>
          </a:xfrm>
        </p:spPr>
        <p:txBody>
          <a:bodyPr>
            <a:normAutofit lnSpcReduction="10000"/>
          </a:bodyPr>
          <a:lstStyle/>
          <a:p>
            <a:pPr marL="228600">
              <a:lnSpc>
                <a:spcPct val="107000"/>
              </a:lnSpc>
              <a:spcAft>
                <a:spcPts val="800"/>
              </a:spcAft>
            </a:pPr>
            <a:r>
              <a:rPr lang="en-US" b="0" i="0" dirty="0">
                <a:solidFill>
                  <a:srgbClr val="273239"/>
                </a:solidFill>
                <a:effectLst/>
                <a:latin typeface="Nunito" pitchFamily="2" charset="0"/>
              </a:rPr>
              <a:t>The Class loader reads the “.</a:t>
            </a:r>
            <a:r>
              <a:rPr lang="en-US" b="0" i="1" dirty="0">
                <a:solidFill>
                  <a:srgbClr val="273239"/>
                </a:solidFill>
                <a:effectLst/>
                <a:latin typeface="Nunito" pitchFamily="2" charset="0"/>
              </a:rPr>
              <a:t>class”</a:t>
            </a:r>
            <a:r>
              <a:rPr lang="en-US" b="0" i="0" dirty="0">
                <a:solidFill>
                  <a:srgbClr val="273239"/>
                </a:solidFill>
                <a:effectLst/>
                <a:latin typeface="Nunito" pitchFamily="2" charset="0"/>
              </a:rPr>
              <a:t> file, generate the corresponding binary data and save it in the method area.</a:t>
            </a:r>
          </a:p>
          <a:p>
            <a:pPr marL="228600">
              <a:lnSpc>
                <a:spcPct val="107000"/>
              </a:lnSpc>
              <a:spcAft>
                <a:spcPts val="800"/>
              </a:spcAft>
            </a:pPr>
            <a:r>
              <a:rPr lang="en-US" b="0" i="0" dirty="0">
                <a:solidFill>
                  <a:srgbClr val="273239"/>
                </a:solidFill>
                <a:effectLst/>
                <a:latin typeface="Nunito" pitchFamily="2" charset="0"/>
              </a:rPr>
              <a:t>For each “</a:t>
            </a:r>
            <a:r>
              <a:rPr lang="en-US" b="0" i="1" dirty="0">
                <a:solidFill>
                  <a:srgbClr val="273239"/>
                </a:solidFill>
                <a:effectLst/>
                <a:latin typeface="Nunito" pitchFamily="2" charset="0"/>
              </a:rPr>
              <a:t>.class” </a:t>
            </a:r>
            <a:r>
              <a:rPr lang="en-US" b="0" i="0" dirty="0">
                <a:solidFill>
                  <a:srgbClr val="273239"/>
                </a:solidFill>
                <a:effectLst/>
                <a:latin typeface="Nunito" pitchFamily="2" charset="0"/>
              </a:rPr>
              <a:t>file, JVM stores the following information in the method area. </a:t>
            </a:r>
            <a:endParaRPr lang="en-US" dirty="0">
              <a:solidFill>
                <a:srgbClr val="273239"/>
              </a:solidFill>
              <a:latin typeface="Nunito" pitchFamily="2" charset="0"/>
            </a:endParaRPr>
          </a:p>
          <a:p>
            <a:pPr lvl="1" algn="just" fontAlgn="base"/>
            <a:r>
              <a:rPr lang="en-US" b="0" i="0" dirty="0">
                <a:solidFill>
                  <a:srgbClr val="273239"/>
                </a:solidFill>
                <a:effectLst/>
                <a:latin typeface="Nunito" pitchFamily="2" charset="0"/>
              </a:rPr>
              <a:t>The fully qualified name of the loaded class and its immediate parent class.</a:t>
            </a:r>
          </a:p>
          <a:p>
            <a:pPr lvl="1" algn="just" fontAlgn="base"/>
            <a:r>
              <a:rPr lang="en-US" b="0" i="0" dirty="0">
                <a:solidFill>
                  <a:srgbClr val="273239"/>
                </a:solidFill>
                <a:effectLst/>
                <a:latin typeface="Nunito" pitchFamily="2" charset="0"/>
              </a:rPr>
              <a:t>Whether the “</a:t>
            </a:r>
            <a:r>
              <a:rPr lang="en-US" b="0" i="1" dirty="0">
                <a:solidFill>
                  <a:srgbClr val="273239"/>
                </a:solidFill>
                <a:effectLst/>
                <a:latin typeface="Nunito" pitchFamily="2" charset="0"/>
              </a:rPr>
              <a:t>.class”</a:t>
            </a:r>
            <a:r>
              <a:rPr lang="en-US" b="0" i="0" dirty="0">
                <a:solidFill>
                  <a:srgbClr val="273239"/>
                </a:solidFill>
                <a:effectLst/>
                <a:latin typeface="Nunito" pitchFamily="2" charset="0"/>
              </a:rPr>
              <a:t> file is related to Class or Interface or Enum.</a:t>
            </a:r>
          </a:p>
          <a:p>
            <a:pPr lvl="1" algn="just" fontAlgn="base"/>
            <a:r>
              <a:rPr lang="en-US" b="0" i="0" dirty="0">
                <a:solidFill>
                  <a:srgbClr val="273239"/>
                </a:solidFill>
                <a:effectLst/>
                <a:latin typeface="Nunito" pitchFamily="2" charset="0"/>
              </a:rPr>
              <a:t>Modifier, Variables and Method information etc.</a:t>
            </a:r>
          </a:p>
          <a:p>
            <a:pPr marL="228600">
              <a:lnSpc>
                <a:spcPct val="107000"/>
              </a:lnSpc>
              <a:spcAft>
                <a:spcPts val="800"/>
              </a:spcAft>
            </a:pPr>
            <a:endParaRPr lang="en-IN" dirty="0"/>
          </a:p>
        </p:txBody>
      </p:sp>
      <p:pic>
        <p:nvPicPr>
          <p:cNvPr id="5" name="Picture 4">
            <a:extLst>
              <a:ext uri="{FF2B5EF4-FFF2-40B4-BE49-F238E27FC236}">
                <a16:creationId xmlns:a16="http://schemas.microsoft.com/office/drawing/2014/main" id="{C44A5E1F-AEB0-F6E4-6346-C9DA2D1A7C66}"/>
              </a:ext>
            </a:extLst>
          </p:cNvPr>
          <p:cNvPicPr>
            <a:picLocks noChangeAspect="1"/>
          </p:cNvPicPr>
          <p:nvPr/>
        </p:nvPicPr>
        <p:blipFill>
          <a:blip r:embed="rId2"/>
          <a:stretch>
            <a:fillRect/>
          </a:stretch>
        </p:blipFill>
        <p:spPr>
          <a:xfrm>
            <a:off x="8010525" y="1302551"/>
            <a:ext cx="4029460" cy="2444392"/>
          </a:xfrm>
          <a:prstGeom prst="rect">
            <a:avLst/>
          </a:prstGeom>
        </p:spPr>
      </p:pic>
    </p:spTree>
    <p:extLst>
      <p:ext uri="{BB962C8B-B14F-4D97-AF65-F5344CB8AC3E}">
        <p14:creationId xmlns:p14="http://schemas.microsoft.com/office/powerpoint/2010/main" val="3387878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rmAutofit fontScale="90000"/>
          </a:bodyPr>
          <a:lstStyle/>
          <a:p>
            <a:pPr algn="ctr"/>
            <a:r>
              <a:rPr lang="en-US" sz="4000" b="1" dirty="0" err="1">
                <a:solidFill>
                  <a:srgbClr val="C00000"/>
                </a:solidFill>
                <a:effectLst/>
                <a:latin typeface="Calibri" panose="020F0502020204030204" pitchFamily="34" charset="0"/>
                <a:ea typeface="Calibri" panose="020F0502020204030204" pitchFamily="34" charset="0"/>
                <a:cs typeface="Latha" panose="020B0604020202020204" pitchFamily="34" charset="0"/>
              </a:rPr>
              <a:t>ClassLoadeR</a:t>
            </a:r>
            <a:r>
              <a:rPr lang="en-US" sz="4000" b="1" dirty="0">
                <a:solidFill>
                  <a:srgbClr val="C00000"/>
                </a:solidFill>
                <a:effectLst/>
                <a:latin typeface="Calibri" panose="020F0502020204030204" pitchFamily="34" charset="0"/>
                <a:ea typeface="Calibri" panose="020F0502020204030204" pitchFamily="34" charset="0"/>
                <a:cs typeface="Latha" panose="020B0604020202020204" pitchFamily="34" charset="0"/>
              </a:rPr>
              <a:t> Sub system - </a:t>
            </a:r>
            <a:r>
              <a:rPr lang="en-US" sz="4000" b="1" dirty="0">
                <a:solidFill>
                  <a:srgbClr val="0070C0"/>
                </a:solidFill>
                <a:effectLst/>
                <a:latin typeface="Calibri" panose="020F0502020204030204" pitchFamily="34" charset="0"/>
                <a:ea typeface="Calibri" panose="020F0502020204030204" pitchFamily="34" charset="0"/>
                <a:cs typeface="Latha" panose="020B0604020202020204" pitchFamily="34" charset="0"/>
              </a:rPr>
              <a:t>Loading</a:t>
            </a:r>
            <a:br>
              <a:rPr lang="en-IN" sz="1800" dirty="0">
                <a:effectLst/>
                <a:latin typeface="Calibri" panose="020F0502020204030204" pitchFamily="34" charset="0"/>
                <a:ea typeface="Calibri" panose="020F0502020204030204" pitchFamily="34" charset="0"/>
                <a:cs typeface="Latha" panose="020B0604020202020204" pitchFamily="34" charset="0"/>
              </a:rPr>
            </a:b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1289654" y="1302551"/>
            <a:ext cx="5358795" cy="3802849"/>
          </a:xfrm>
        </p:spPr>
        <p:txBody>
          <a:bodyPr>
            <a:normAutofit fontScale="77500" lnSpcReduction="20000"/>
          </a:bodyPr>
          <a:lstStyle/>
          <a:p>
            <a:pPr marL="228600" algn="just">
              <a:lnSpc>
                <a:spcPct val="107000"/>
              </a:lnSpc>
              <a:spcAft>
                <a:spcPts val="800"/>
              </a:spcAft>
            </a:pPr>
            <a:r>
              <a:rPr lang="en-US" b="0" i="0" dirty="0">
                <a:solidFill>
                  <a:srgbClr val="273239"/>
                </a:solidFill>
                <a:effectLst/>
                <a:latin typeface="Nunito" pitchFamily="2" charset="0"/>
              </a:rPr>
              <a:t>After loading the “</a:t>
            </a:r>
            <a:r>
              <a:rPr lang="en-US" b="0" i="1" dirty="0">
                <a:solidFill>
                  <a:srgbClr val="273239"/>
                </a:solidFill>
                <a:effectLst/>
                <a:latin typeface="Nunito" pitchFamily="2" charset="0"/>
              </a:rPr>
              <a:t>.class”</a:t>
            </a:r>
            <a:r>
              <a:rPr lang="en-US" b="0" i="0" dirty="0">
                <a:solidFill>
                  <a:srgbClr val="273239"/>
                </a:solidFill>
                <a:effectLst/>
                <a:latin typeface="Nunito" pitchFamily="2" charset="0"/>
              </a:rPr>
              <a:t> file, JVM </a:t>
            </a:r>
            <a:r>
              <a:rPr lang="en-US" b="0" i="0" dirty="0">
                <a:solidFill>
                  <a:srgbClr val="FF0000"/>
                </a:solidFill>
                <a:effectLst/>
                <a:latin typeface="Nunito" pitchFamily="2" charset="0"/>
              </a:rPr>
              <a:t>creates an object of type Class </a:t>
            </a:r>
            <a:r>
              <a:rPr lang="en-US" b="0" i="0" dirty="0">
                <a:solidFill>
                  <a:srgbClr val="273239"/>
                </a:solidFill>
                <a:effectLst/>
                <a:latin typeface="Nunito" pitchFamily="2" charset="0"/>
              </a:rPr>
              <a:t>to represent this file in the heap memory. </a:t>
            </a:r>
          </a:p>
          <a:p>
            <a:pPr marL="228600" algn="just">
              <a:lnSpc>
                <a:spcPct val="107000"/>
              </a:lnSpc>
              <a:spcAft>
                <a:spcPts val="800"/>
              </a:spcAft>
            </a:pPr>
            <a:r>
              <a:rPr lang="en-US" b="0" i="0" dirty="0">
                <a:solidFill>
                  <a:srgbClr val="273239"/>
                </a:solidFill>
                <a:effectLst/>
                <a:latin typeface="Nunito" pitchFamily="2" charset="0"/>
              </a:rPr>
              <a:t>Please note that this object is of type Class predefined in </a:t>
            </a:r>
            <a:r>
              <a:rPr lang="en-US" b="0" i="1" dirty="0" err="1">
                <a:solidFill>
                  <a:srgbClr val="273239"/>
                </a:solidFill>
                <a:effectLst/>
                <a:latin typeface="Nunito" pitchFamily="2" charset="0"/>
              </a:rPr>
              <a:t>java.lang</a:t>
            </a:r>
            <a:r>
              <a:rPr lang="en-US" b="0" i="0" dirty="0">
                <a:solidFill>
                  <a:srgbClr val="273239"/>
                </a:solidFill>
                <a:effectLst/>
                <a:latin typeface="Nunito" pitchFamily="2" charset="0"/>
              </a:rPr>
              <a:t> package.</a:t>
            </a:r>
          </a:p>
          <a:p>
            <a:pPr marL="228600" algn="just">
              <a:lnSpc>
                <a:spcPct val="107000"/>
              </a:lnSpc>
              <a:spcAft>
                <a:spcPts val="800"/>
              </a:spcAft>
            </a:pPr>
            <a:r>
              <a:rPr lang="en-US" b="0" i="0" dirty="0">
                <a:solidFill>
                  <a:srgbClr val="273239"/>
                </a:solidFill>
                <a:effectLst/>
                <a:latin typeface="Nunito" pitchFamily="2" charset="0"/>
              </a:rPr>
              <a:t> These Class objects can be used by the programmer for getting class-level information like the name of the class, parent name, methods, and variable information, etc. </a:t>
            </a:r>
          </a:p>
          <a:p>
            <a:pPr marL="228600" algn="just">
              <a:lnSpc>
                <a:spcPct val="107000"/>
              </a:lnSpc>
              <a:spcAft>
                <a:spcPts val="800"/>
              </a:spcAft>
            </a:pPr>
            <a:r>
              <a:rPr lang="en-US" b="0" i="0" dirty="0">
                <a:solidFill>
                  <a:srgbClr val="273239"/>
                </a:solidFill>
                <a:effectLst/>
                <a:latin typeface="Nunito" pitchFamily="2" charset="0"/>
              </a:rPr>
              <a:t>To get this object reference we can use the </a:t>
            </a:r>
            <a:r>
              <a:rPr lang="en-US" b="0" i="1" dirty="0" err="1">
                <a:solidFill>
                  <a:srgbClr val="273239"/>
                </a:solidFill>
                <a:effectLst/>
                <a:latin typeface="Nunito" pitchFamily="2" charset="0"/>
              </a:rPr>
              <a:t>getClass</a:t>
            </a:r>
            <a:r>
              <a:rPr lang="en-US" b="0" i="1" dirty="0">
                <a:solidFill>
                  <a:srgbClr val="273239"/>
                </a:solidFill>
                <a:effectLst/>
                <a:latin typeface="Nunito" pitchFamily="2" charset="0"/>
              </a:rPr>
              <a:t>()</a:t>
            </a:r>
            <a:r>
              <a:rPr lang="en-US" b="0" i="0" dirty="0">
                <a:solidFill>
                  <a:srgbClr val="273239"/>
                </a:solidFill>
                <a:effectLst/>
                <a:latin typeface="Nunito" pitchFamily="2" charset="0"/>
              </a:rPr>
              <a:t> method of the </a:t>
            </a:r>
            <a:r>
              <a:rPr lang="en-US" b="0" i="0" u="sng" dirty="0">
                <a:effectLst/>
                <a:latin typeface="Nunito" pitchFamily="2" charset="0"/>
                <a:hlinkClick r:id="rId3"/>
              </a:rPr>
              <a:t>Object</a:t>
            </a:r>
            <a:r>
              <a:rPr lang="en-US" b="0" i="0" dirty="0">
                <a:solidFill>
                  <a:srgbClr val="273239"/>
                </a:solidFill>
                <a:effectLst/>
                <a:latin typeface="Nunito" pitchFamily="2" charset="0"/>
              </a:rPr>
              <a:t> class</a:t>
            </a:r>
          </a:p>
          <a:p>
            <a:pPr marL="228600" algn="just">
              <a:lnSpc>
                <a:spcPct val="107000"/>
              </a:lnSpc>
              <a:spcAft>
                <a:spcPts val="800"/>
              </a:spcAft>
            </a:pPr>
            <a:r>
              <a:rPr lang="en-US" sz="2300" b="1" i="0" dirty="0">
                <a:solidFill>
                  <a:srgbClr val="FF0000"/>
                </a:solidFill>
                <a:effectLst/>
                <a:latin typeface="Nunito" pitchFamily="2" charset="0"/>
              </a:rPr>
              <a:t>Note: For every loaded “</a:t>
            </a:r>
            <a:r>
              <a:rPr lang="en-US" sz="2300" b="1" i="1" dirty="0">
                <a:solidFill>
                  <a:srgbClr val="FF0000"/>
                </a:solidFill>
                <a:effectLst/>
                <a:latin typeface="Nunito" pitchFamily="2" charset="0"/>
              </a:rPr>
              <a:t>.class”</a:t>
            </a:r>
            <a:r>
              <a:rPr lang="en-US" sz="2300" b="1" i="0" dirty="0">
                <a:solidFill>
                  <a:srgbClr val="FF0000"/>
                </a:solidFill>
                <a:effectLst/>
                <a:latin typeface="Nunito" pitchFamily="2" charset="0"/>
              </a:rPr>
              <a:t> file, only one object of the class is created. </a:t>
            </a:r>
            <a:endParaRPr lang="en-IN" sz="2300" b="1" dirty="0">
              <a:solidFill>
                <a:srgbClr val="FF0000"/>
              </a:solidFill>
            </a:endParaRPr>
          </a:p>
        </p:txBody>
      </p:sp>
      <p:pic>
        <p:nvPicPr>
          <p:cNvPr id="5" name="Picture 4">
            <a:extLst>
              <a:ext uri="{FF2B5EF4-FFF2-40B4-BE49-F238E27FC236}">
                <a16:creationId xmlns:a16="http://schemas.microsoft.com/office/drawing/2014/main" id="{C44A5E1F-AEB0-F6E4-6346-C9DA2D1A7C66}"/>
              </a:ext>
            </a:extLst>
          </p:cNvPr>
          <p:cNvPicPr>
            <a:picLocks noChangeAspect="1"/>
          </p:cNvPicPr>
          <p:nvPr/>
        </p:nvPicPr>
        <p:blipFill>
          <a:blip r:embed="rId4"/>
          <a:stretch>
            <a:fillRect/>
          </a:stretch>
        </p:blipFill>
        <p:spPr>
          <a:xfrm>
            <a:off x="7690765" y="1232156"/>
            <a:ext cx="4206345" cy="2551696"/>
          </a:xfrm>
          <a:prstGeom prst="rect">
            <a:avLst/>
          </a:prstGeom>
        </p:spPr>
      </p:pic>
      <p:pic>
        <p:nvPicPr>
          <p:cNvPr id="4" name="Picture 3">
            <a:extLst>
              <a:ext uri="{FF2B5EF4-FFF2-40B4-BE49-F238E27FC236}">
                <a16:creationId xmlns:a16="http://schemas.microsoft.com/office/drawing/2014/main" id="{AE27DB85-5B49-D509-0FF1-14844D21F96A}"/>
              </a:ext>
            </a:extLst>
          </p:cNvPr>
          <p:cNvPicPr>
            <a:picLocks noChangeAspect="1"/>
          </p:cNvPicPr>
          <p:nvPr/>
        </p:nvPicPr>
        <p:blipFill>
          <a:blip r:embed="rId5"/>
          <a:stretch>
            <a:fillRect/>
          </a:stretch>
        </p:blipFill>
        <p:spPr>
          <a:xfrm>
            <a:off x="7858125" y="3943349"/>
            <a:ext cx="1604585" cy="1625157"/>
          </a:xfrm>
          <a:prstGeom prst="rect">
            <a:avLst/>
          </a:prstGeom>
        </p:spPr>
      </p:pic>
    </p:spTree>
    <p:extLst>
      <p:ext uri="{BB962C8B-B14F-4D97-AF65-F5344CB8AC3E}">
        <p14:creationId xmlns:p14="http://schemas.microsoft.com/office/powerpoint/2010/main" val="1196981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pPr algn="ctr"/>
            <a:r>
              <a:rPr lang="en-US" sz="3200" b="1" dirty="0" err="1">
                <a:solidFill>
                  <a:srgbClr val="C00000"/>
                </a:solidFill>
                <a:effectLst/>
                <a:latin typeface="Calibri" panose="020F0502020204030204" pitchFamily="34" charset="0"/>
                <a:ea typeface="Calibri" panose="020F0502020204030204" pitchFamily="34" charset="0"/>
                <a:cs typeface="Latha" panose="020B0604020202020204" pitchFamily="34" charset="0"/>
              </a:rPr>
              <a:t>ClassLoadeR</a:t>
            </a:r>
            <a:r>
              <a:rPr lang="en-US" sz="3200" b="1" dirty="0">
                <a:solidFill>
                  <a:srgbClr val="C00000"/>
                </a:solidFill>
                <a:effectLst/>
                <a:latin typeface="Calibri" panose="020F0502020204030204" pitchFamily="34" charset="0"/>
                <a:ea typeface="Calibri" panose="020F0502020204030204" pitchFamily="34" charset="0"/>
                <a:cs typeface="Latha" panose="020B0604020202020204" pitchFamily="34" charset="0"/>
              </a:rPr>
              <a:t> Sub system - </a:t>
            </a:r>
            <a:r>
              <a:rPr lang="en-US" sz="3200" b="1" dirty="0">
                <a:solidFill>
                  <a:srgbClr val="0070C0"/>
                </a:solidFill>
                <a:effectLst/>
                <a:latin typeface="Calibri" panose="020F0502020204030204" pitchFamily="34" charset="0"/>
                <a:ea typeface="Calibri" panose="020F0502020204030204" pitchFamily="34" charset="0"/>
                <a:cs typeface="Latha" panose="020B0604020202020204" pitchFamily="34" charset="0"/>
              </a:rPr>
              <a:t>Loading</a:t>
            </a:r>
            <a:endParaRPr lang="en-IN" dirty="0"/>
          </a:p>
        </p:txBody>
      </p:sp>
      <p:pic>
        <p:nvPicPr>
          <p:cNvPr id="4" name="Picture 3">
            <a:extLst>
              <a:ext uri="{FF2B5EF4-FFF2-40B4-BE49-F238E27FC236}">
                <a16:creationId xmlns:a16="http://schemas.microsoft.com/office/drawing/2014/main" id="{D90EAA94-BEB8-CEC1-15C6-E2D3E03ED6F8}"/>
              </a:ext>
            </a:extLst>
          </p:cNvPr>
          <p:cNvPicPr>
            <a:picLocks noChangeAspect="1"/>
          </p:cNvPicPr>
          <p:nvPr/>
        </p:nvPicPr>
        <p:blipFill>
          <a:blip r:embed="rId2"/>
          <a:stretch>
            <a:fillRect/>
          </a:stretch>
        </p:blipFill>
        <p:spPr>
          <a:xfrm>
            <a:off x="1451578" y="1260475"/>
            <a:ext cx="9638671" cy="3646805"/>
          </a:xfrm>
          <a:prstGeom prst="rect">
            <a:avLst/>
          </a:prstGeom>
        </p:spPr>
      </p:pic>
    </p:spTree>
    <p:extLst>
      <p:ext uri="{BB962C8B-B14F-4D97-AF65-F5344CB8AC3E}">
        <p14:creationId xmlns:p14="http://schemas.microsoft.com/office/powerpoint/2010/main" val="330094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091-0A53-86D7-2F4D-FBF56E1657E1}"/>
              </a:ext>
            </a:extLst>
          </p:cNvPr>
          <p:cNvSpPr>
            <a:spLocks noGrp="1"/>
          </p:cNvSpPr>
          <p:nvPr>
            <p:ph type="title"/>
          </p:nvPr>
        </p:nvSpPr>
        <p:spPr/>
        <p:txBody>
          <a:bodyPr/>
          <a:lstStyle/>
          <a:p>
            <a:pPr algn="ctr"/>
            <a:r>
              <a:rPr lang="en-US" sz="3200" b="1" dirty="0" err="1">
                <a:solidFill>
                  <a:srgbClr val="C00000"/>
                </a:solidFill>
                <a:effectLst/>
                <a:latin typeface="Calibri" panose="020F0502020204030204" pitchFamily="34" charset="0"/>
                <a:ea typeface="Calibri" panose="020F0502020204030204" pitchFamily="34" charset="0"/>
                <a:cs typeface="Latha" panose="020B0604020202020204" pitchFamily="34" charset="0"/>
              </a:rPr>
              <a:t>ClassLoadeR</a:t>
            </a:r>
            <a:r>
              <a:rPr lang="en-US" sz="3200" b="1" dirty="0">
                <a:solidFill>
                  <a:srgbClr val="C00000"/>
                </a:solidFill>
                <a:effectLst/>
                <a:latin typeface="Calibri" panose="020F0502020204030204" pitchFamily="34" charset="0"/>
                <a:ea typeface="Calibri" panose="020F0502020204030204" pitchFamily="34" charset="0"/>
                <a:cs typeface="Latha" panose="020B0604020202020204" pitchFamily="34" charset="0"/>
              </a:rPr>
              <a:t> Sub system - </a:t>
            </a:r>
            <a:r>
              <a:rPr lang="en-US" sz="3200" b="1" dirty="0">
                <a:solidFill>
                  <a:srgbClr val="0070C0"/>
                </a:solidFill>
                <a:effectLst/>
                <a:latin typeface="Calibri" panose="020F0502020204030204" pitchFamily="34" charset="0"/>
                <a:ea typeface="Calibri" panose="020F0502020204030204" pitchFamily="34" charset="0"/>
                <a:cs typeface="Latha" panose="020B0604020202020204" pitchFamily="34" charset="0"/>
              </a:rPr>
              <a:t>Loading</a:t>
            </a:r>
            <a:endParaRPr lang="en-IN" dirty="0"/>
          </a:p>
        </p:txBody>
      </p:sp>
      <p:pic>
        <p:nvPicPr>
          <p:cNvPr id="5" name="Picture 4">
            <a:extLst>
              <a:ext uri="{FF2B5EF4-FFF2-40B4-BE49-F238E27FC236}">
                <a16:creationId xmlns:a16="http://schemas.microsoft.com/office/drawing/2014/main" id="{51143E4E-3131-9F2E-8F0A-00220F6B9B5A}"/>
              </a:ext>
            </a:extLst>
          </p:cNvPr>
          <p:cNvPicPr>
            <a:picLocks noChangeAspect="1"/>
          </p:cNvPicPr>
          <p:nvPr/>
        </p:nvPicPr>
        <p:blipFill>
          <a:blip r:embed="rId2"/>
          <a:stretch>
            <a:fillRect/>
          </a:stretch>
        </p:blipFill>
        <p:spPr>
          <a:xfrm>
            <a:off x="384694" y="1261041"/>
            <a:ext cx="3669146" cy="4335915"/>
          </a:xfrm>
          <a:prstGeom prst="rect">
            <a:avLst/>
          </a:prstGeom>
        </p:spPr>
      </p:pic>
      <p:pic>
        <p:nvPicPr>
          <p:cNvPr id="7" name="Picture 6">
            <a:extLst>
              <a:ext uri="{FF2B5EF4-FFF2-40B4-BE49-F238E27FC236}">
                <a16:creationId xmlns:a16="http://schemas.microsoft.com/office/drawing/2014/main" id="{6A73876C-0384-6482-66E4-FD9515160209}"/>
              </a:ext>
            </a:extLst>
          </p:cNvPr>
          <p:cNvPicPr>
            <a:picLocks noChangeAspect="1"/>
          </p:cNvPicPr>
          <p:nvPr/>
        </p:nvPicPr>
        <p:blipFill>
          <a:blip r:embed="rId3"/>
          <a:stretch>
            <a:fillRect/>
          </a:stretch>
        </p:blipFill>
        <p:spPr>
          <a:xfrm>
            <a:off x="4216400" y="1261040"/>
            <a:ext cx="3525520" cy="4335915"/>
          </a:xfrm>
          <a:prstGeom prst="rect">
            <a:avLst/>
          </a:prstGeom>
        </p:spPr>
      </p:pic>
      <p:pic>
        <p:nvPicPr>
          <p:cNvPr id="9" name="Picture 8">
            <a:extLst>
              <a:ext uri="{FF2B5EF4-FFF2-40B4-BE49-F238E27FC236}">
                <a16:creationId xmlns:a16="http://schemas.microsoft.com/office/drawing/2014/main" id="{9DB2D629-5B51-7AA8-C9CF-CDFEA83B1F50}"/>
              </a:ext>
            </a:extLst>
          </p:cNvPr>
          <p:cNvPicPr>
            <a:picLocks noChangeAspect="1"/>
          </p:cNvPicPr>
          <p:nvPr/>
        </p:nvPicPr>
        <p:blipFill>
          <a:blip r:embed="rId4"/>
          <a:stretch>
            <a:fillRect/>
          </a:stretch>
        </p:blipFill>
        <p:spPr>
          <a:xfrm>
            <a:off x="7926324" y="1982287"/>
            <a:ext cx="3880982" cy="1665154"/>
          </a:xfrm>
          <a:prstGeom prst="rect">
            <a:avLst/>
          </a:prstGeom>
        </p:spPr>
      </p:pic>
    </p:spTree>
    <p:extLst>
      <p:ext uri="{BB962C8B-B14F-4D97-AF65-F5344CB8AC3E}">
        <p14:creationId xmlns:p14="http://schemas.microsoft.com/office/powerpoint/2010/main" val="2776520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rmAutofit fontScale="90000"/>
          </a:bodyPr>
          <a:lstStyle/>
          <a:p>
            <a:pPr algn="ctr"/>
            <a:r>
              <a:rPr lang="en-US" sz="4000" b="1" dirty="0" err="1">
                <a:solidFill>
                  <a:srgbClr val="C00000"/>
                </a:solidFill>
                <a:effectLst/>
                <a:latin typeface="Calibri" panose="020F0502020204030204" pitchFamily="34" charset="0"/>
                <a:ea typeface="Calibri" panose="020F0502020204030204" pitchFamily="34" charset="0"/>
                <a:cs typeface="Latha" panose="020B0604020202020204" pitchFamily="34" charset="0"/>
              </a:rPr>
              <a:t>ClassLoadeR</a:t>
            </a:r>
            <a:r>
              <a:rPr lang="en-US" sz="4000" b="1" dirty="0">
                <a:solidFill>
                  <a:srgbClr val="C00000"/>
                </a:solidFill>
                <a:effectLst/>
                <a:latin typeface="Calibri" panose="020F0502020204030204" pitchFamily="34" charset="0"/>
                <a:ea typeface="Calibri" panose="020F0502020204030204" pitchFamily="34" charset="0"/>
                <a:cs typeface="Latha" panose="020B0604020202020204" pitchFamily="34" charset="0"/>
              </a:rPr>
              <a:t> Sub system - Linking</a:t>
            </a:r>
            <a:br>
              <a:rPr lang="en-IN" sz="1800" dirty="0">
                <a:effectLst/>
                <a:latin typeface="Calibri" panose="020F0502020204030204" pitchFamily="34" charset="0"/>
                <a:ea typeface="Calibri" panose="020F0502020204030204" pitchFamily="34" charset="0"/>
                <a:cs typeface="Latha" panose="020B0604020202020204" pitchFamily="34" charset="0"/>
              </a:rPr>
            </a:b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1451578" y="1302551"/>
            <a:ext cx="5711221" cy="4163795"/>
          </a:xfrm>
        </p:spPr>
        <p:txBody>
          <a:bodyPr>
            <a:normAutofit/>
          </a:bodyPr>
          <a:lstStyle/>
          <a:p>
            <a:pPr marL="457200">
              <a:lnSpc>
                <a:spcPct val="107000"/>
              </a:lnSpc>
            </a:pPr>
            <a:r>
              <a:rPr lang="en-US" sz="1800" dirty="0">
                <a:effectLst/>
                <a:latin typeface="Calibri" panose="020F0502020204030204" pitchFamily="34" charset="0"/>
                <a:ea typeface="Calibri" panose="020F0502020204030204" pitchFamily="34" charset="0"/>
                <a:cs typeface="Latha" panose="020B0604020202020204" pitchFamily="34" charset="0"/>
              </a:rPr>
              <a:t>Linking consists of 3 Activities</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a:lnSpc>
                <a:spcPct val="107000"/>
              </a:lnSpc>
              <a:buFont typeface="+mj-lt"/>
              <a:buAutoNum type="arabicParenR"/>
            </a:pPr>
            <a:r>
              <a:rPr lang="en-US" sz="1600" dirty="0">
                <a:solidFill>
                  <a:srgbClr val="FF0000"/>
                </a:solidFill>
                <a:effectLst/>
                <a:latin typeface="Calibri" panose="020F0502020204030204" pitchFamily="34" charset="0"/>
                <a:ea typeface="Calibri" panose="020F0502020204030204" pitchFamily="34" charset="0"/>
                <a:cs typeface="Latha" panose="020B0604020202020204" pitchFamily="34" charset="0"/>
              </a:rPr>
              <a:t>Verification</a:t>
            </a:r>
            <a:r>
              <a:rPr lang="en-US" sz="1600" dirty="0">
                <a:effectLst/>
                <a:latin typeface="Calibri" panose="020F0502020204030204" pitchFamily="34" charset="0"/>
                <a:ea typeface="Calibri" panose="020F0502020204030204" pitchFamily="34" charset="0"/>
                <a:cs typeface="Latha" panose="020B0604020202020204" pitchFamily="34" charset="0"/>
              </a:rPr>
              <a:t> – byte code verifier verifies the right class file created by </a:t>
            </a:r>
            <a:r>
              <a:rPr lang="en-US" sz="1600" dirty="0" err="1">
                <a:effectLst/>
                <a:latin typeface="Calibri" panose="020F0502020204030204" pitchFamily="34" charset="0"/>
                <a:ea typeface="Calibri" panose="020F0502020204030204" pitchFamily="34" charset="0"/>
                <a:cs typeface="Latha" panose="020B0604020202020204" pitchFamily="34" charset="0"/>
              </a:rPr>
              <a:t>Javac</a:t>
            </a:r>
            <a:r>
              <a:rPr lang="en-US" sz="1600" dirty="0">
                <a:effectLst/>
                <a:latin typeface="Calibri" panose="020F0502020204030204" pitchFamily="34" charset="0"/>
                <a:ea typeface="Calibri" panose="020F0502020204030204" pitchFamily="34" charset="0"/>
                <a:cs typeface="Latha" panose="020B0604020202020204" pitchFamily="34" charset="0"/>
              </a:rPr>
              <a:t> </a:t>
            </a:r>
            <a:endParaRPr lang="en-IN" sz="16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a:lnSpc>
                <a:spcPct val="107000"/>
              </a:lnSpc>
              <a:buFont typeface="+mj-lt"/>
              <a:buAutoNum type="arabicParenR"/>
            </a:pPr>
            <a:r>
              <a:rPr lang="en-US" sz="1600" dirty="0">
                <a:solidFill>
                  <a:srgbClr val="FF0000"/>
                </a:solidFill>
                <a:effectLst/>
                <a:latin typeface="Calibri" panose="020F0502020204030204" pitchFamily="34" charset="0"/>
                <a:ea typeface="Calibri" panose="020F0502020204030204" pitchFamily="34" charset="0"/>
                <a:cs typeface="Latha" panose="020B0604020202020204" pitchFamily="34" charset="0"/>
              </a:rPr>
              <a:t>Preparation</a:t>
            </a:r>
            <a:r>
              <a:rPr lang="en-US" sz="1600" dirty="0">
                <a:effectLst/>
                <a:latin typeface="Calibri" panose="020F0502020204030204" pitchFamily="34" charset="0"/>
                <a:ea typeface="Calibri" panose="020F0502020204030204" pitchFamily="34" charset="0"/>
                <a:cs typeface="Latha" panose="020B0604020202020204" pitchFamily="34" charset="0"/>
              </a:rPr>
              <a:t>  -- </a:t>
            </a:r>
            <a:r>
              <a:rPr lang="en-US" sz="1600" b="1" u="sng" dirty="0">
                <a:effectLst/>
                <a:latin typeface="Calibri" panose="020F0502020204030204" pitchFamily="34" charset="0"/>
                <a:ea typeface="Calibri" panose="020F0502020204030204" pitchFamily="34" charset="0"/>
                <a:cs typeface="Latha" panose="020B0604020202020204" pitchFamily="34" charset="0"/>
              </a:rPr>
              <a:t>default values</a:t>
            </a:r>
            <a:r>
              <a:rPr lang="en-US" sz="1600" dirty="0">
                <a:effectLst/>
                <a:latin typeface="Calibri" panose="020F0502020204030204" pitchFamily="34" charset="0"/>
                <a:ea typeface="Calibri" panose="020F0502020204030204" pitchFamily="34" charset="0"/>
                <a:cs typeface="Latha" panose="020B0604020202020204" pitchFamily="34" charset="0"/>
              </a:rPr>
              <a:t> will be assigned for </a:t>
            </a:r>
            <a:r>
              <a:rPr lang="en-US" sz="1600" b="1" dirty="0">
                <a:effectLst/>
                <a:latin typeface="Calibri" panose="020F0502020204030204" pitchFamily="34" charset="0"/>
                <a:ea typeface="Calibri" panose="020F0502020204030204" pitchFamily="34" charset="0"/>
                <a:cs typeface="Latha" panose="020B0604020202020204" pitchFamily="34" charset="0"/>
              </a:rPr>
              <a:t>static </a:t>
            </a:r>
            <a:r>
              <a:rPr lang="en-US" sz="1600" dirty="0">
                <a:effectLst/>
                <a:latin typeface="Calibri" panose="020F0502020204030204" pitchFamily="34" charset="0"/>
                <a:ea typeface="Calibri" panose="020F0502020204030204" pitchFamily="34" charset="0"/>
                <a:cs typeface="Latha" panose="020B0604020202020204" pitchFamily="34" charset="0"/>
              </a:rPr>
              <a:t>variables</a:t>
            </a:r>
            <a:endParaRPr lang="en-IN" sz="16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a:lnSpc>
                <a:spcPct val="107000"/>
              </a:lnSpc>
              <a:spcAft>
                <a:spcPts val="800"/>
              </a:spcAft>
              <a:buFont typeface="+mj-lt"/>
              <a:buAutoNum type="arabicParenR"/>
            </a:pPr>
            <a:r>
              <a:rPr lang="en-US" sz="1600" dirty="0">
                <a:solidFill>
                  <a:srgbClr val="FF0000"/>
                </a:solidFill>
                <a:effectLst/>
                <a:latin typeface="Calibri" panose="020F0502020204030204" pitchFamily="34" charset="0"/>
                <a:ea typeface="Calibri" panose="020F0502020204030204" pitchFamily="34" charset="0"/>
                <a:cs typeface="Latha" panose="020B0604020202020204" pitchFamily="34" charset="0"/>
              </a:rPr>
              <a:t>Resolution(optionally done)</a:t>
            </a:r>
            <a:endParaRPr lang="en-IN" sz="1600" dirty="0">
              <a:effectLst/>
              <a:latin typeface="Calibri" panose="020F0502020204030204" pitchFamily="34" charset="0"/>
              <a:ea typeface="Calibri" panose="020F0502020204030204" pitchFamily="34" charset="0"/>
              <a:cs typeface="Latha" panose="020B0604020202020204" pitchFamily="34" charset="0"/>
            </a:endParaRPr>
          </a:p>
          <a:p>
            <a:pPr marL="228600">
              <a:lnSpc>
                <a:spcPct val="107000"/>
              </a:lnSpc>
              <a:spcAft>
                <a:spcPts val="800"/>
              </a:spcAft>
            </a:pPr>
            <a:endParaRPr lang="en-IN" sz="3600" dirty="0"/>
          </a:p>
        </p:txBody>
      </p:sp>
      <p:pic>
        <p:nvPicPr>
          <p:cNvPr id="5" name="Picture 4">
            <a:extLst>
              <a:ext uri="{FF2B5EF4-FFF2-40B4-BE49-F238E27FC236}">
                <a16:creationId xmlns:a16="http://schemas.microsoft.com/office/drawing/2014/main" id="{C44A5E1F-AEB0-F6E4-6346-C9DA2D1A7C66}"/>
              </a:ext>
            </a:extLst>
          </p:cNvPr>
          <p:cNvPicPr>
            <a:picLocks noChangeAspect="1"/>
          </p:cNvPicPr>
          <p:nvPr/>
        </p:nvPicPr>
        <p:blipFill>
          <a:blip r:embed="rId2"/>
          <a:stretch>
            <a:fillRect/>
          </a:stretch>
        </p:blipFill>
        <p:spPr>
          <a:xfrm>
            <a:off x="7464652" y="1302551"/>
            <a:ext cx="4367302" cy="2916186"/>
          </a:xfrm>
          <a:prstGeom prst="rect">
            <a:avLst/>
          </a:prstGeom>
        </p:spPr>
      </p:pic>
    </p:spTree>
    <p:extLst>
      <p:ext uri="{BB962C8B-B14F-4D97-AF65-F5344CB8AC3E}">
        <p14:creationId xmlns:p14="http://schemas.microsoft.com/office/powerpoint/2010/main" val="2380804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rmAutofit fontScale="90000"/>
          </a:bodyPr>
          <a:lstStyle/>
          <a:p>
            <a:pPr algn="ctr"/>
            <a:r>
              <a:rPr lang="en-US" sz="4000" b="1" dirty="0" err="1">
                <a:solidFill>
                  <a:srgbClr val="C00000"/>
                </a:solidFill>
                <a:effectLst/>
                <a:latin typeface="Calibri" panose="020F0502020204030204" pitchFamily="34" charset="0"/>
                <a:ea typeface="Calibri" panose="020F0502020204030204" pitchFamily="34" charset="0"/>
                <a:cs typeface="Latha" panose="020B0604020202020204" pitchFamily="34" charset="0"/>
              </a:rPr>
              <a:t>ClassLoadeR</a:t>
            </a:r>
            <a:r>
              <a:rPr lang="en-US" sz="4000" b="1" dirty="0">
                <a:solidFill>
                  <a:srgbClr val="C00000"/>
                </a:solidFill>
                <a:effectLst/>
                <a:latin typeface="Calibri" panose="020F0502020204030204" pitchFamily="34" charset="0"/>
                <a:ea typeface="Calibri" panose="020F0502020204030204" pitchFamily="34" charset="0"/>
                <a:cs typeface="Latha" panose="020B0604020202020204" pitchFamily="34" charset="0"/>
              </a:rPr>
              <a:t> Sub system - Linking</a:t>
            </a:r>
            <a:br>
              <a:rPr lang="en-IN" sz="1800" dirty="0">
                <a:effectLst/>
                <a:latin typeface="Calibri" panose="020F0502020204030204" pitchFamily="34" charset="0"/>
                <a:ea typeface="Calibri" panose="020F0502020204030204" pitchFamily="34" charset="0"/>
                <a:cs typeface="Latha" panose="020B0604020202020204" pitchFamily="34" charset="0"/>
              </a:rPr>
            </a:b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558800" y="1302551"/>
            <a:ext cx="10789920" cy="4163795"/>
          </a:xfrm>
        </p:spPr>
        <p:txBody>
          <a:bodyPr>
            <a:normAutofit fontScale="55000" lnSpcReduction="2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Latha" panose="020B0604020202020204" pitchFamily="34" charset="0"/>
              </a:rPr>
              <a:t>Verification</a:t>
            </a: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rPr>
              <a:t>:</a:t>
            </a:r>
            <a:endParaRPr kumimoji="0" lang="en-US" altLang="en-US" sz="2000" b="0" i="0" u="none" strike="noStrike" cap="none" normalizeH="0" baseline="0" dirty="0">
              <a:ln>
                <a:noFill/>
              </a:ln>
              <a:solidFill>
                <a:schemeClr val="tx1"/>
              </a:solidFill>
              <a:effectLst/>
            </a:endParaRPr>
          </a:p>
          <a:p>
            <a:pPr marL="457200" lvl="1" indent="0" eaLnBrk="0" fontAlgn="base" hangingPunct="0">
              <a:lnSpc>
                <a:spcPct val="100000"/>
              </a:lnSpc>
              <a:spcBef>
                <a:spcPct val="0"/>
              </a:spcBef>
              <a:spcAft>
                <a:spcPct val="0"/>
              </a:spcAft>
              <a:buClrTx/>
              <a:buSzTx/>
              <a:buFontTx/>
              <a:buChar char="•"/>
            </a:pP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rPr>
              <a:t>It is the process of ensuring that the binary representation of a class is structurally current or not</a:t>
            </a:r>
            <a:endParaRPr kumimoji="0" lang="en-US" altLang="en-US" b="0" i="0" u="none" strike="noStrike" cap="none" normalizeH="0" baseline="0" dirty="0">
              <a:ln>
                <a:noFill/>
              </a:ln>
              <a:solidFill>
                <a:schemeClr val="tx1"/>
              </a:solidFill>
              <a:effectLst/>
            </a:endParaRPr>
          </a:p>
          <a:p>
            <a:pPr marL="457200" lvl="1" indent="0" eaLnBrk="0" fontAlgn="base" hangingPunct="0">
              <a:lnSpc>
                <a:spcPct val="100000"/>
              </a:lnSpc>
              <a:spcBef>
                <a:spcPct val="0"/>
              </a:spcBef>
              <a:spcAft>
                <a:spcPct val="0"/>
              </a:spcAft>
              <a:buClrTx/>
              <a:buSzTx/>
              <a:buFontTx/>
              <a:buChar char="•"/>
            </a:pP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rPr>
              <a:t>That is JVM will check whether the .class file is generated by a valid compiler or not.</a:t>
            </a:r>
            <a:endParaRPr kumimoji="0" lang="en-US" altLang="en-US" b="0" i="0" u="none" strike="noStrike" cap="none" normalizeH="0" baseline="0" dirty="0">
              <a:ln>
                <a:noFill/>
              </a:ln>
              <a:solidFill>
                <a:schemeClr val="tx1"/>
              </a:solidFill>
              <a:effectLst/>
            </a:endParaRPr>
          </a:p>
          <a:p>
            <a:pPr marL="457200" lvl="1" indent="0" eaLnBrk="0" fontAlgn="base" hangingPunct="0">
              <a:lnSpc>
                <a:spcPct val="100000"/>
              </a:lnSpc>
              <a:spcBef>
                <a:spcPct val="0"/>
              </a:spcBef>
              <a:spcAft>
                <a:spcPct val="0"/>
              </a:spcAft>
              <a:buClrTx/>
              <a:buSzTx/>
              <a:buNone/>
            </a:pPr>
            <a:r>
              <a:rPr kumimoji="0" lang="en-US" altLang="en-US" sz="34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rPr>
              <a:t>i.E</a:t>
            </a: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rPr>
              <a:t> whether the .class file is properly formatted or not.	</a:t>
            </a:r>
            <a:endParaRPr kumimoji="0" lang="en-US" altLang="en-US" b="0" i="0" u="none" strike="noStrike" cap="none" normalizeH="0" baseline="0" dirty="0">
              <a:ln>
                <a:noFill/>
              </a:ln>
              <a:solidFill>
                <a:schemeClr val="tx1"/>
              </a:solidFill>
              <a:effectLst/>
            </a:endParaRPr>
          </a:p>
          <a:p>
            <a:pPr marL="457200" lvl="1" indent="0" eaLnBrk="0" fontAlgn="base" hangingPunct="0">
              <a:lnSpc>
                <a:spcPct val="100000"/>
              </a:lnSpc>
              <a:spcBef>
                <a:spcPct val="0"/>
              </a:spcBef>
              <a:spcAft>
                <a:spcPct val="0"/>
              </a:spcAft>
              <a:buClrTx/>
              <a:buSzTx/>
              <a:buNone/>
            </a:pP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rPr>
              <a:t>       </a:t>
            </a: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a:t>
            </a: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rPr>
              <a:t> Internally Byte code verifier which is part of the </a:t>
            </a:r>
            <a:r>
              <a:rPr kumimoji="0" lang="en-US" altLang="en-US" sz="34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rPr>
              <a:t>ClassLoader</a:t>
            </a: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rPr>
              <a:t> subsystem is responsible for this activity</a:t>
            </a:r>
            <a:endParaRPr kumimoji="0" lang="en-US" altLang="en-US" b="0" i="0" u="none" strike="noStrike" cap="none" normalizeH="0" baseline="0" dirty="0">
              <a:ln>
                <a:noFill/>
              </a:ln>
              <a:solidFill>
                <a:schemeClr val="tx1"/>
              </a:solidFill>
              <a:effectLst/>
              <a:sym typeface="Wingdings" panose="05000000000000000000" pitchFamily="2" charset="2"/>
            </a:endParaRPr>
          </a:p>
          <a:p>
            <a:pPr marL="457200" lvl="1" indent="0" eaLnBrk="0" fontAlgn="base" hangingPunct="0">
              <a:lnSpc>
                <a:spcPct val="100000"/>
              </a:lnSpc>
              <a:spcBef>
                <a:spcPct val="0"/>
              </a:spcBef>
              <a:spcAft>
                <a:spcPct val="0"/>
              </a:spcAft>
              <a:buClrTx/>
              <a:buSzTx/>
              <a:buFontTx/>
              <a:buChar char="•"/>
            </a:pP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If verification fails then we will get Runtime Exception saying </a:t>
            </a:r>
            <a:r>
              <a:rPr kumimoji="0" lang="en-US" altLang="en-US" sz="34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java.lang.Verifiy</a:t>
            </a: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 Error.</a:t>
            </a:r>
            <a:endParaRPr kumimoji="0" lang="en-US" altLang="en-US"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Preparation</a:t>
            </a: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a:t>
            </a:r>
            <a:endParaRPr kumimoji="0" lang="en-US" altLang="en-US" sz="2000" b="0" i="0" u="none" strike="noStrike" cap="none" normalizeH="0" baseline="0" dirty="0">
              <a:ln>
                <a:noFill/>
              </a:ln>
              <a:solidFill>
                <a:schemeClr val="tx1"/>
              </a:solidFill>
              <a:effectLst/>
              <a:sym typeface="Wingdings" panose="05000000000000000000" pitchFamily="2" charset="2"/>
            </a:endParaRPr>
          </a:p>
          <a:p>
            <a:pPr marL="457200" lvl="1" indent="0" eaLnBrk="0" fontAlgn="base" hangingPunct="0">
              <a:lnSpc>
                <a:spcPct val="100000"/>
              </a:lnSpc>
              <a:spcBef>
                <a:spcPct val="0"/>
              </a:spcBef>
              <a:spcAft>
                <a:spcPct val="0"/>
              </a:spcAft>
              <a:buClrTx/>
              <a:buSzTx/>
              <a:buFontTx/>
              <a:buChar char="•"/>
            </a:pP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In this phase JVM will allocate memory for the class-level static variables and assign default values(But not original values)</a:t>
            </a:r>
            <a:endParaRPr kumimoji="0" lang="en-US" altLang="en-US" b="0" i="0" u="none" strike="noStrike" cap="none" normalizeH="0" baseline="0" dirty="0">
              <a:ln>
                <a:noFill/>
              </a:ln>
              <a:solidFill>
                <a:schemeClr val="tx1"/>
              </a:solidFill>
              <a:effectLst/>
              <a:sym typeface="Wingdings" panose="05000000000000000000" pitchFamily="2" charset="2"/>
            </a:endParaRPr>
          </a:p>
          <a:p>
            <a:pPr marL="457200" lvl="1" indent="0" eaLnBrk="0" fontAlgn="base" hangingPunct="0">
              <a:lnSpc>
                <a:spcPct val="100000"/>
              </a:lnSpc>
              <a:spcBef>
                <a:spcPct val="0"/>
              </a:spcBef>
              <a:spcAft>
                <a:spcPct val="0"/>
              </a:spcAft>
              <a:buClrTx/>
              <a:buSzTx/>
              <a:buNone/>
            </a:pP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Note</a:t>
            </a:r>
            <a:r>
              <a:rPr kumimoji="0" lang="en-US" altLang="en-US" sz="34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 Original values will be assigned in initialization phase.</a:t>
            </a:r>
            <a:endParaRPr kumimoji="0" lang="en-US" altLang="en-US"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Resolution</a:t>
            </a: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a:t>
            </a:r>
            <a:endParaRPr kumimoji="0" lang="en-US" altLang="en-US" sz="2000" b="0" i="0" u="none" strike="noStrike" cap="none" normalizeH="0" baseline="0" dirty="0">
              <a:ln>
                <a:noFill/>
              </a:ln>
              <a:solidFill>
                <a:schemeClr val="tx1"/>
              </a:solidFill>
              <a:effectLst/>
              <a:sym typeface="Wingdings" panose="05000000000000000000" pitchFamily="2" charset="2"/>
            </a:endParaRPr>
          </a:p>
          <a:p>
            <a:pPr marL="457200" lvl="1" indent="0" eaLnBrk="0" fontAlgn="base" hangingPunct="0">
              <a:lnSpc>
                <a:spcPct val="100000"/>
              </a:lnSpc>
              <a:spcBef>
                <a:spcPct val="0"/>
              </a:spcBef>
              <a:spcAft>
                <a:spcPct val="0"/>
              </a:spcAft>
              <a:buClrTx/>
              <a:buSzTx/>
              <a:buFontTx/>
              <a:buChar char="•"/>
            </a:pP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It is the process of replacing symbolic references used by the loaded type with original references</a:t>
            </a:r>
            <a:endParaRPr kumimoji="0" lang="en-US" altLang="en-US" b="0" i="0" u="none" strike="noStrike" cap="none" normalizeH="0" baseline="0" dirty="0">
              <a:ln>
                <a:noFill/>
              </a:ln>
              <a:solidFill>
                <a:schemeClr val="tx1"/>
              </a:solidFill>
              <a:effectLst/>
              <a:sym typeface="Wingdings" panose="05000000000000000000" pitchFamily="2" charset="2"/>
            </a:endParaRPr>
          </a:p>
          <a:p>
            <a:pPr marL="457200" lvl="1" indent="0" eaLnBrk="0" fontAlgn="base" hangingPunct="0">
              <a:lnSpc>
                <a:spcPct val="100000"/>
              </a:lnSpc>
              <a:spcBef>
                <a:spcPct val="0"/>
              </a:spcBef>
              <a:spcAft>
                <a:spcPct val="0"/>
              </a:spcAft>
              <a:buClrTx/>
              <a:buSzTx/>
              <a:buFontTx/>
              <a:buChar char="•"/>
            </a:pP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Symbolic references are resolved into direct references by searching through the method area to locate the referenced entity.</a:t>
            </a:r>
            <a:endParaRPr kumimoji="0" lang="en-US" altLang="en-US" b="0" i="0" u="none" strike="noStrike" cap="none" normalizeH="0" baseline="0" dirty="0">
              <a:ln>
                <a:noFill/>
              </a:ln>
              <a:solidFill>
                <a:schemeClr val="tx1"/>
              </a:solidFill>
              <a:effectLst/>
              <a:sym typeface="Wingdings" panose="05000000000000000000" pitchFamily="2" charset="2"/>
            </a:endParaRPr>
          </a:p>
          <a:p>
            <a:pPr marL="457200" lvl="1" indent="0" eaLnBrk="0" fontAlgn="base" hangingPunct="0">
              <a:lnSpc>
                <a:spcPct val="100000"/>
              </a:lnSpc>
              <a:spcBef>
                <a:spcPct val="0"/>
              </a:spcBef>
              <a:spcAft>
                <a:spcPct val="0"/>
              </a:spcAft>
              <a:buClrTx/>
              <a:buSzTx/>
              <a:buFontTx/>
              <a:buChar char="•"/>
            </a:pPr>
            <a:r>
              <a:rPr kumimoji="0" lang="en-US" altLang="en-US" sz="3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rPr>
              <a:t> Programmer-friendly references converted to machine-friendly references.</a:t>
            </a:r>
            <a:endParaRPr kumimoji="0" lang="en-US" altLang="en-US"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Latha" panose="020B0604020202020204" pitchFamily="34" charset="0"/>
              <a:sym typeface="Wingdings" panose="05000000000000000000" pitchFamily="2" charset="2"/>
            </a:endParaRPr>
          </a:p>
          <a:p>
            <a:pPr marL="228600">
              <a:lnSpc>
                <a:spcPct val="107000"/>
              </a:lnSpc>
              <a:spcAft>
                <a:spcPts val="800"/>
              </a:spcAft>
            </a:pPr>
            <a:endParaRPr lang="en-IN" sz="3600" dirty="0"/>
          </a:p>
        </p:txBody>
      </p:sp>
    </p:spTree>
    <p:extLst>
      <p:ext uri="{BB962C8B-B14F-4D97-AF65-F5344CB8AC3E}">
        <p14:creationId xmlns:p14="http://schemas.microsoft.com/office/powerpoint/2010/main" val="3798180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510A-4F16-642A-7F9E-05ED104F161E}"/>
              </a:ext>
            </a:extLst>
          </p:cNvPr>
          <p:cNvSpPr>
            <a:spLocks noGrp="1"/>
          </p:cNvSpPr>
          <p:nvPr>
            <p:ph type="title"/>
          </p:nvPr>
        </p:nvSpPr>
        <p:spPr>
          <a:xfrm>
            <a:off x="1442701" y="2189436"/>
            <a:ext cx="9603275" cy="1239564"/>
          </a:xfrm>
        </p:spPr>
        <p:txBody>
          <a:bodyPr>
            <a:normAutofit/>
          </a:bodyPr>
          <a:lstStyle/>
          <a:p>
            <a:pPr algn="ctr"/>
            <a:r>
              <a:rPr lang="en-US" sz="48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JVM Architecture</a:t>
            </a:r>
            <a:endParaRPr lang="en-IN" sz="7200" dirty="0">
              <a:solidFill>
                <a:srgbClr val="C00000"/>
              </a:solidFill>
            </a:endParaRPr>
          </a:p>
        </p:txBody>
      </p:sp>
    </p:spTree>
    <p:extLst>
      <p:ext uri="{BB962C8B-B14F-4D97-AF65-F5344CB8AC3E}">
        <p14:creationId xmlns:p14="http://schemas.microsoft.com/office/powerpoint/2010/main" val="2751315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pPr algn="ctr"/>
            <a:r>
              <a:rPr lang="en-US" sz="3200" b="1" dirty="0" err="1">
                <a:solidFill>
                  <a:srgbClr val="C00000"/>
                </a:solidFill>
                <a:effectLst/>
                <a:latin typeface="Calibri" panose="020F0502020204030204" pitchFamily="34" charset="0"/>
                <a:ea typeface="Calibri" panose="020F0502020204030204" pitchFamily="34" charset="0"/>
                <a:cs typeface="Latha" panose="020B0604020202020204" pitchFamily="34" charset="0"/>
              </a:rPr>
              <a:t>ClassLoadeR</a:t>
            </a:r>
            <a:r>
              <a:rPr lang="en-US" sz="3200" b="1" dirty="0">
                <a:solidFill>
                  <a:srgbClr val="C00000"/>
                </a:solidFill>
                <a:effectLst/>
                <a:latin typeface="Calibri" panose="020F0502020204030204" pitchFamily="34" charset="0"/>
                <a:ea typeface="Calibri" panose="020F0502020204030204" pitchFamily="34" charset="0"/>
                <a:cs typeface="Latha" panose="020B0604020202020204" pitchFamily="34" charset="0"/>
              </a:rPr>
              <a:t> Sub system - Linking</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lstStyle/>
          <a:p>
            <a:pPr marL="457200" indent="-276860">
              <a:lnSpc>
                <a:spcPct val="107000"/>
              </a:lnSpc>
            </a:pPr>
            <a:r>
              <a:rPr lang="en-US" sz="1800" dirty="0">
                <a:effectLst/>
                <a:latin typeface="Calibri" panose="020F0502020204030204" pitchFamily="34" charset="0"/>
                <a:ea typeface="Calibri" panose="020F0502020204030204" pitchFamily="34" charset="0"/>
                <a:cs typeface="Latha" panose="020B0604020202020204" pitchFamily="34" charset="0"/>
              </a:rPr>
              <a:t>For the below class, </a:t>
            </a:r>
            <a:r>
              <a:rPr lang="en-US" sz="1800" dirty="0" err="1">
                <a:effectLst/>
                <a:latin typeface="Calibri" panose="020F0502020204030204" pitchFamily="34" charset="0"/>
                <a:ea typeface="Calibri" panose="020F0502020204030204" pitchFamily="34" charset="0"/>
                <a:cs typeface="Latha" panose="020B0604020202020204" pitchFamily="34" charset="0"/>
              </a:rPr>
              <a:t>ClassLoader</a:t>
            </a:r>
            <a:r>
              <a:rPr lang="en-US" sz="1800" dirty="0">
                <a:effectLst/>
                <a:latin typeface="Calibri" panose="020F0502020204030204" pitchFamily="34" charset="0"/>
                <a:ea typeface="Calibri" panose="020F0502020204030204" pitchFamily="34" charset="0"/>
                <a:cs typeface="Latha" panose="020B0604020202020204" pitchFamily="34" charset="0"/>
              </a:rPr>
              <a:t> sub system loads </a:t>
            </a:r>
            <a:r>
              <a:rPr lang="en-US" sz="1800" dirty="0" err="1">
                <a:effectLst/>
                <a:latin typeface="Calibri" panose="020F0502020204030204" pitchFamily="34" charset="0"/>
                <a:ea typeface="Calibri" panose="020F0502020204030204" pitchFamily="34" charset="0"/>
                <a:cs typeface="Latha" panose="020B0604020202020204" pitchFamily="34" charset="0"/>
              </a:rPr>
              <a:t>Test.class</a:t>
            </a:r>
            <a:r>
              <a:rPr lang="en-US" sz="1800" dirty="0">
                <a:effectLst/>
                <a:latin typeface="Calibri" panose="020F0502020204030204" pitchFamily="34" charset="0"/>
                <a:ea typeface="Calibri" panose="020F0502020204030204" pitchFamily="34" charset="0"/>
                <a:cs typeface="Latha" panose="020B0604020202020204" pitchFamily="34" charset="0"/>
              </a:rPr>
              <a:t>, </a:t>
            </a:r>
            <a:r>
              <a:rPr lang="en-US" sz="1800" dirty="0" err="1">
                <a:effectLst/>
                <a:latin typeface="Calibri" panose="020F0502020204030204" pitchFamily="34" charset="0"/>
                <a:ea typeface="Calibri" panose="020F0502020204030204" pitchFamily="34" charset="0"/>
                <a:cs typeface="Latha" panose="020B0604020202020204" pitchFamily="34" charset="0"/>
              </a:rPr>
              <a:t>String.class</a:t>
            </a:r>
            <a:r>
              <a:rPr lang="en-US" sz="1800" dirty="0">
                <a:effectLst/>
                <a:latin typeface="Calibri" panose="020F0502020204030204" pitchFamily="34" charset="0"/>
                <a:ea typeface="Calibri" panose="020F0502020204030204" pitchFamily="34" charset="0"/>
                <a:cs typeface="Latha" panose="020B0604020202020204" pitchFamily="34" charset="0"/>
              </a:rPr>
              <a:t>, </a:t>
            </a:r>
            <a:r>
              <a:rPr lang="en-US" sz="1800" dirty="0" err="1">
                <a:effectLst/>
                <a:latin typeface="Calibri" panose="020F0502020204030204" pitchFamily="34" charset="0"/>
                <a:ea typeface="Calibri" panose="020F0502020204030204" pitchFamily="34" charset="0"/>
                <a:cs typeface="Latha" panose="020B0604020202020204" pitchFamily="34" charset="0"/>
              </a:rPr>
              <a:t>Student.class</a:t>
            </a:r>
            <a:r>
              <a:rPr lang="en-US" sz="1800" dirty="0">
                <a:effectLst/>
                <a:latin typeface="Calibri" panose="020F0502020204030204" pitchFamily="34" charset="0"/>
                <a:ea typeface="Calibri" panose="020F0502020204030204" pitchFamily="34" charset="0"/>
                <a:cs typeface="Latha" panose="020B0604020202020204" pitchFamily="34" charset="0"/>
              </a:rPr>
              <a:t>, and </a:t>
            </a:r>
            <a:r>
              <a:rPr lang="en-US" sz="1800" dirty="0" err="1">
                <a:effectLst/>
                <a:latin typeface="Calibri" panose="020F0502020204030204" pitchFamily="34" charset="0"/>
                <a:ea typeface="Calibri" panose="020F0502020204030204" pitchFamily="34" charset="0"/>
                <a:cs typeface="Latha" panose="020B0604020202020204" pitchFamily="34" charset="0"/>
              </a:rPr>
              <a:t>Object.class</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457200" indent="-276860">
              <a:lnSpc>
                <a:spcPct val="107000"/>
              </a:lnSpc>
            </a:pPr>
            <a:r>
              <a:rPr lang="en-US" sz="1800" dirty="0">
                <a:effectLst/>
                <a:latin typeface="Calibri" panose="020F0502020204030204" pitchFamily="34" charset="0"/>
                <a:ea typeface="Calibri" panose="020F0502020204030204" pitchFamily="34" charset="0"/>
                <a:cs typeface="Latha" panose="020B0604020202020204" pitchFamily="34" charset="0"/>
              </a:rPr>
              <a:t>The names of these class names are stored in constant pool of test class</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457200" indent="-276860">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In resolution phase, these names are replaced with actual reference from method area.</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pic>
        <p:nvPicPr>
          <p:cNvPr id="4" name="Picture 3">
            <a:extLst>
              <a:ext uri="{FF2B5EF4-FFF2-40B4-BE49-F238E27FC236}">
                <a16:creationId xmlns:a16="http://schemas.microsoft.com/office/drawing/2014/main" id="{02A8C44C-873E-AB2C-1A89-E80DB9164D1E}"/>
              </a:ext>
            </a:extLst>
          </p:cNvPr>
          <p:cNvPicPr>
            <a:picLocks noChangeAspect="1"/>
          </p:cNvPicPr>
          <p:nvPr/>
        </p:nvPicPr>
        <p:blipFill>
          <a:blip r:embed="rId2"/>
          <a:stretch>
            <a:fillRect/>
          </a:stretch>
        </p:blipFill>
        <p:spPr>
          <a:xfrm>
            <a:off x="3138805" y="3042285"/>
            <a:ext cx="5731510" cy="1789430"/>
          </a:xfrm>
          <a:prstGeom prst="rect">
            <a:avLst/>
          </a:prstGeom>
        </p:spPr>
      </p:pic>
    </p:spTree>
    <p:extLst>
      <p:ext uri="{BB962C8B-B14F-4D97-AF65-F5344CB8AC3E}">
        <p14:creationId xmlns:p14="http://schemas.microsoft.com/office/powerpoint/2010/main" val="2111301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pPr algn="ctr"/>
            <a:r>
              <a:rPr lang="en-US" sz="3200" b="1" dirty="0" err="1">
                <a:solidFill>
                  <a:srgbClr val="C00000"/>
                </a:solidFill>
                <a:effectLst/>
                <a:latin typeface="Calibri" panose="020F0502020204030204" pitchFamily="34" charset="0"/>
                <a:ea typeface="Calibri" panose="020F0502020204030204" pitchFamily="34" charset="0"/>
                <a:cs typeface="Latha" panose="020B0604020202020204" pitchFamily="34" charset="0"/>
              </a:rPr>
              <a:t>ClassLoadeR</a:t>
            </a:r>
            <a:r>
              <a:rPr lang="en-US" sz="3200" b="1" dirty="0">
                <a:solidFill>
                  <a:srgbClr val="C00000"/>
                </a:solidFill>
                <a:effectLst/>
                <a:latin typeface="Calibri" panose="020F0502020204030204" pitchFamily="34" charset="0"/>
                <a:ea typeface="Calibri" panose="020F0502020204030204" pitchFamily="34" charset="0"/>
                <a:cs typeface="Latha" panose="020B0604020202020204" pitchFamily="34" charset="0"/>
              </a:rPr>
              <a:t> Sub system - Initialization</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a:bodyPr>
          <a:lstStyle/>
          <a:p>
            <a:r>
              <a:rPr lang="en-US" dirty="0">
                <a:effectLst/>
                <a:latin typeface="Calibri" panose="020F0502020204030204" pitchFamily="34" charset="0"/>
                <a:ea typeface="Calibri" panose="020F0502020204030204" pitchFamily="34" charset="0"/>
                <a:cs typeface="Latha" panose="020B0604020202020204" pitchFamily="34" charset="0"/>
              </a:rPr>
              <a:t>In this phase all </a:t>
            </a:r>
            <a:r>
              <a:rPr lang="en-US" dirty="0">
                <a:solidFill>
                  <a:srgbClr val="FF0000"/>
                </a:solidFill>
                <a:effectLst/>
                <a:latin typeface="Calibri" panose="020F0502020204030204" pitchFamily="34" charset="0"/>
                <a:ea typeface="Calibri" panose="020F0502020204030204" pitchFamily="34" charset="0"/>
                <a:cs typeface="Latha" panose="020B0604020202020204" pitchFamily="34" charset="0"/>
              </a:rPr>
              <a:t>static variables will be assigned with original values</a:t>
            </a:r>
            <a:r>
              <a:rPr lang="en-US" dirty="0">
                <a:effectLst/>
                <a:latin typeface="Calibri" panose="020F0502020204030204" pitchFamily="34" charset="0"/>
                <a:ea typeface="Calibri" panose="020F0502020204030204" pitchFamily="34" charset="0"/>
                <a:cs typeface="Latha" panose="020B0604020202020204" pitchFamily="34" charset="0"/>
              </a:rPr>
              <a:t> and </a:t>
            </a:r>
            <a:r>
              <a:rPr lang="en-US" b="1" dirty="0">
                <a:solidFill>
                  <a:srgbClr val="FF0000"/>
                </a:solidFill>
                <a:effectLst/>
                <a:latin typeface="Calibri" panose="020F0502020204030204" pitchFamily="34" charset="0"/>
                <a:ea typeface="Calibri" panose="020F0502020204030204" pitchFamily="34" charset="0"/>
                <a:cs typeface="Latha" panose="020B0604020202020204" pitchFamily="34" charset="0"/>
              </a:rPr>
              <a:t>static blocks</a:t>
            </a:r>
            <a:r>
              <a:rPr lang="en-US" dirty="0">
                <a:effectLst/>
                <a:latin typeface="Calibri" panose="020F0502020204030204" pitchFamily="34" charset="0"/>
                <a:ea typeface="Calibri" panose="020F0502020204030204" pitchFamily="34" charset="0"/>
                <a:cs typeface="Latha" panose="020B0604020202020204" pitchFamily="34" charset="0"/>
              </a:rPr>
              <a:t> will be executed from top to bottom and from Parent to Child</a:t>
            </a:r>
            <a:endParaRPr lang="en-IN" dirty="0">
              <a:effectLst/>
              <a:latin typeface="Calibri" panose="020F0502020204030204" pitchFamily="34" charset="0"/>
              <a:ea typeface="Calibri" panose="020F0502020204030204" pitchFamily="34" charset="0"/>
              <a:cs typeface="Latha" panose="020B0604020202020204" pitchFamily="34" charset="0"/>
            </a:endParaRPr>
          </a:p>
          <a:p>
            <a:r>
              <a:rPr lang="en-US" sz="1800" dirty="0">
                <a:effectLst/>
                <a:latin typeface="Calibri" panose="020F0502020204030204" pitchFamily="34" charset="0"/>
                <a:ea typeface="Calibri" panose="020F0502020204030204" pitchFamily="34" charset="0"/>
                <a:cs typeface="Latha" panose="020B0604020202020204" pitchFamily="34" charset="0"/>
              </a:rPr>
              <a:t>Note: While loading, linking, and initialization if any error occurs then we will get Runtime Exception saying </a:t>
            </a:r>
            <a:r>
              <a:rPr lang="en-US" sz="1800" dirty="0" err="1">
                <a:effectLst/>
                <a:latin typeface="Calibri" panose="020F0502020204030204" pitchFamily="34" charset="0"/>
                <a:ea typeface="Calibri" panose="020F0502020204030204" pitchFamily="34" charset="0"/>
                <a:cs typeface="Latha" panose="020B0604020202020204" pitchFamily="34" charset="0"/>
              </a:rPr>
              <a:t>java.lang.LinkageError</a:t>
            </a:r>
            <a:r>
              <a:rPr lang="en-US" sz="1800" dirty="0">
                <a:effectLst/>
                <a:latin typeface="Calibri" panose="020F0502020204030204" pitchFamily="34" charset="0"/>
                <a:ea typeface="Calibri" panose="020F0502020204030204" pitchFamily="34" charset="0"/>
                <a:cs typeface="Latha" panose="020B0604020202020204" pitchFamily="34" charset="0"/>
              </a:rPr>
              <a:t>. </a:t>
            </a:r>
          </a:p>
          <a:p>
            <a:r>
              <a:rPr lang="en-US" sz="1800" dirty="0" err="1">
                <a:effectLst/>
                <a:latin typeface="Calibri" panose="020F0502020204030204" pitchFamily="34" charset="0"/>
                <a:ea typeface="Calibri" panose="020F0502020204030204" pitchFamily="34" charset="0"/>
                <a:cs typeface="Latha" panose="020B0604020202020204" pitchFamily="34" charset="0"/>
              </a:rPr>
              <a:t>OfCourse</a:t>
            </a:r>
            <a:r>
              <a:rPr lang="en-US" sz="1800" dirty="0">
                <a:effectLst/>
                <a:latin typeface="Calibri" panose="020F0502020204030204" pitchFamily="34" charset="0"/>
                <a:ea typeface="Calibri" panose="020F0502020204030204" pitchFamily="34" charset="0"/>
                <a:cs typeface="Latha" panose="020B0604020202020204" pitchFamily="34" charset="0"/>
              </a:rPr>
              <a:t> </a:t>
            </a:r>
            <a:r>
              <a:rPr lang="en-US" sz="1800" dirty="0" err="1">
                <a:effectLst/>
                <a:latin typeface="Calibri" panose="020F0502020204030204" pitchFamily="34" charset="0"/>
                <a:ea typeface="Calibri" panose="020F0502020204030204" pitchFamily="34" charset="0"/>
                <a:cs typeface="Latha" panose="020B0604020202020204" pitchFamily="34" charset="0"/>
              </a:rPr>
              <a:t>VerifyError</a:t>
            </a:r>
            <a:r>
              <a:rPr lang="en-US" sz="1800" dirty="0">
                <a:effectLst/>
                <a:latin typeface="Calibri" panose="020F0502020204030204" pitchFamily="34" charset="0"/>
                <a:ea typeface="Calibri" panose="020F0502020204030204" pitchFamily="34" charset="0"/>
                <a:cs typeface="Latha" panose="020B0604020202020204" pitchFamily="34" charset="0"/>
              </a:rPr>
              <a:t> is a child class of </a:t>
            </a:r>
            <a:r>
              <a:rPr lang="en-US" sz="1800" dirty="0" err="1">
                <a:effectLst/>
                <a:latin typeface="Calibri" panose="020F0502020204030204" pitchFamily="34" charset="0"/>
                <a:ea typeface="Calibri" panose="020F0502020204030204" pitchFamily="34" charset="0"/>
                <a:cs typeface="Latha" panose="020B0604020202020204" pitchFamily="34" charset="0"/>
              </a:rPr>
              <a:t>LinkageError</a:t>
            </a:r>
            <a:r>
              <a:rPr lang="en-US" sz="1800" dirty="0">
                <a:effectLst/>
                <a:latin typeface="Calibri" panose="020F0502020204030204" pitchFamily="34" charset="0"/>
                <a:ea typeface="Calibri" panose="020F0502020204030204" pitchFamily="34" charset="0"/>
                <a:cs typeface="Latha" panose="020B0604020202020204" pitchFamily="34" charset="0"/>
              </a:rPr>
              <a:t> only.</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endParaRPr lang="en-IN" sz="2400" dirty="0"/>
          </a:p>
        </p:txBody>
      </p:sp>
    </p:spTree>
    <p:extLst>
      <p:ext uri="{BB962C8B-B14F-4D97-AF65-F5344CB8AC3E}">
        <p14:creationId xmlns:p14="http://schemas.microsoft.com/office/powerpoint/2010/main" val="1542961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rmAutofit/>
          </a:bodyPr>
          <a:lstStyle/>
          <a:p>
            <a:pPr algn="ctr"/>
            <a:r>
              <a:rPr lang="en-IN" b="1" i="0" dirty="0">
                <a:solidFill>
                  <a:srgbClr val="C00000"/>
                </a:solidFill>
                <a:effectLst/>
                <a:latin typeface="Helvetica Neue"/>
              </a:rPr>
              <a:t>Execution</a:t>
            </a:r>
            <a:r>
              <a:rPr lang="en-IN" b="1" i="0" dirty="0">
                <a:solidFill>
                  <a:srgbClr val="222635"/>
                </a:solidFill>
                <a:effectLst/>
                <a:latin typeface="Helvetica Neue"/>
              </a:rPr>
              <a:t> </a:t>
            </a:r>
            <a:r>
              <a:rPr lang="en-IN" b="1" i="0" dirty="0">
                <a:solidFill>
                  <a:srgbClr val="C00000"/>
                </a:solidFill>
                <a:effectLst/>
                <a:latin typeface="Helvetica Neue"/>
              </a:rPr>
              <a:t>Engine</a:t>
            </a:r>
            <a:endParaRPr lang="en-IN" dirty="0"/>
          </a:p>
        </p:txBody>
      </p:sp>
      <p:pic>
        <p:nvPicPr>
          <p:cNvPr id="5" name="Content Placeholder 4">
            <a:extLst>
              <a:ext uri="{FF2B5EF4-FFF2-40B4-BE49-F238E27FC236}">
                <a16:creationId xmlns:a16="http://schemas.microsoft.com/office/drawing/2014/main" id="{37250936-97DC-40B3-AE53-551E89B35C01}"/>
              </a:ext>
            </a:extLst>
          </p:cNvPr>
          <p:cNvPicPr>
            <a:picLocks noGrp="1" noChangeAspect="1"/>
          </p:cNvPicPr>
          <p:nvPr>
            <p:ph idx="1"/>
          </p:nvPr>
        </p:nvPicPr>
        <p:blipFill>
          <a:blip r:embed="rId2"/>
          <a:stretch>
            <a:fillRect/>
          </a:stretch>
        </p:blipFill>
        <p:spPr>
          <a:xfrm>
            <a:off x="1450975" y="1400834"/>
            <a:ext cx="9604375" cy="3967432"/>
          </a:xfrm>
        </p:spPr>
      </p:pic>
    </p:spTree>
    <p:extLst>
      <p:ext uri="{BB962C8B-B14F-4D97-AF65-F5344CB8AC3E}">
        <p14:creationId xmlns:p14="http://schemas.microsoft.com/office/powerpoint/2010/main" val="1158869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rmAutofit fontScale="90000"/>
          </a:bodyPr>
          <a:lstStyle/>
          <a:p>
            <a:pPr algn="ctr"/>
            <a:r>
              <a:rPr lang="en-IN" b="1" i="0" dirty="0">
                <a:solidFill>
                  <a:srgbClr val="C00000"/>
                </a:solidFill>
                <a:effectLst/>
                <a:latin typeface="Helvetica Neue"/>
              </a:rPr>
              <a:t>Execution</a:t>
            </a:r>
            <a:r>
              <a:rPr lang="en-IN" b="1" i="0" dirty="0">
                <a:solidFill>
                  <a:srgbClr val="222635"/>
                </a:solidFill>
                <a:effectLst/>
                <a:latin typeface="Helvetica Neue"/>
              </a:rPr>
              <a:t> </a:t>
            </a:r>
            <a:r>
              <a:rPr lang="en-IN" b="1" i="0" dirty="0">
                <a:solidFill>
                  <a:srgbClr val="C00000"/>
                </a:solidFill>
                <a:effectLst/>
                <a:latin typeface="Helvetica Neue"/>
              </a:rPr>
              <a:t>Engine</a:t>
            </a:r>
            <a:br>
              <a:rPr lang="en-IN" b="1" i="0" dirty="0">
                <a:solidFill>
                  <a:srgbClr val="222635"/>
                </a:solidFill>
                <a:effectLst/>
                <a:latin typeface="Helvetica Neue"/>
              </a:rPr>
            </a:b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1005841" y="1178560"/>
            <a:ext cx="10657840" cy="5029199"/>
          </a:xfrm>
        </p:spPr>
        <p:txBody>
          <a:bodyPr>
            <a:noAutofit/>
          </a:bodyPr>
          <a:lstStyle/>
          <a:p>
            <a:pPr algn="just"/>
            <a:r>
              <a:rPr lang="en-US" sz="1600" dirty="0"/>
              <a:t> </a:t>
            </a:r>
            <a:r>
              <a:rPr lang="en-US" sz="1600" b="0" i="0" dirty="0">
                <a:solidFill>
                  <a:srgbClr val="222635"/>
                </a:solidFill>
                <a:effectLst/>
                <a:latin typeface="Cambria" panose="02040503050406030204" pitchFamily="18" charset="0"/>
              </a:rPr>
              <a:t>The bytecode, which is assigned to the </a:t>
            </a:r>
            <a:r>
              <a:rPr lang="en-US" sz="1600" b="1" i="0" dirty="0">
                <a:solidFill>
                  <a:srgbClr val="222635"/>
                </a:solidFill>
                <a:effectLst/>
                <a:latin typeface="Cambria" panose="02040503050406030204" pitchFamily="18" charset="0"/>
              </a:rPr>
              <a:t>Runtime Data Area,</a:t>
            </a:r>
            <a:r>
              <a:rPr lang="en-US" sz="1600" b="0" i="0" dirty="0">
                <a:solidFill>
                  <a:srgbClr val="222635"/>
                </a:solidFill>
                <a:effectLst/>
                <a:latin typeface="Cambria" panose="02040503050406030204" pitchFamily="18" charset="0"/>
              </a:rPr>
              <a:t> will be executed by the Execution Engine. The Execution Engine reads the bytecode and executes it piece by piece.</a:t>
            </a:r>
          </a:p>
          <a:p>
            <a:pPr algn="just"/>
            <a:r>
              <a:rPr lang="en-US" sz="1600" b="0" i="0" dirty="0">
                <a:solidFill>
                  <a:srgbClr val="222635"/>
                </a:solidFill>
                <a:effectLst/>
                <a:latin typeface="Cambria" panose="02040503050406030204" pitchFamily="18" charset="0"/>
              </a:rPr>
              <a:t> </a:t>
            </a:r>
            <a:r>
              <a:rPr lang="en-US" sz="1600" b="1" i="0" dirty="0">
                <a:solidFill>
                  <a:srgbClr val="222635"/>
                </a:solidFill>
                <a:effectLst/>
                <a:latin typeface="Cambria" panose="02040503050406030204" pitchFamily="18" charset="0"/>
              </a:rPr>
              <a:t>Interpreter</a:t>
            </a:r>
            <a:r>
              <a:rPr lang="en-US" sz="1600" b="0" i="0" dirty="0">
                <a:solidFill>
                  <a:srgbClr val="222635"/>
                </a:solidFill>
                <a:effectLst/>
                <a:latin typeface="Cambria" panose="02040503050406030204" pitchFamily="18" charset="0"/>
              </a:rPr>
              <a:t> – The interpreter interprets the bytecode faster but executes slowly. The disadvantage of the interpreter is that when one method is called multiple times, every time a new interpretation is required.</a:t>
            </a:r>
          </a:p>
          <a:p>
            <a:pPr algn="just"/>
            <a:r>
              <a:rPr lang="en-US" sz="1600" b="1" i="0" dirty="0">
                <a:solidFill>
                  <a:srgbClr val="222635"/>
                </a:solidFill>
                <a:effectLst/>
                <a:latin typeface="Cambria" panose="02040503050406030204" pitchFamily="18" charset="0"/>
              </a:rPr>
              <a:t>JIT Compiler</a:t>
            </a:r>
            <a:r>
              <a:rPr lang="en-US" sz="1600" b="0" i="0" dirty="0">
                <a:solidFill>
                  <a:srgbClr val="222635"/>
                </a:solidFill>
                <a:effectLst/>
                <a:latin typeface="Cambria" panose="02040503050406030204" pitchFamily="18" charset="0"/>
              </a:rPr>
              <a:t> – The JIT Compiler neutralizes the disadvantage of the interpreter. The Execution Engine will be using the help of the interpreter in converting byte code, but when it finds repeated code it uses the JIT compiler, which compiles the entire bytecode and changes it to native code. This native code will be used directly for repeated method calls, which improve the performance of the system.</a:t>
            </a:r>
          </a:p>
          <a:p>
            <a:pPr lvl="1" algn="just">
              <a:buFont typeface="+mj-lt"/>
              <a:buAutoNum type="arabicPeriod"/>
            </a:pPr>
            <a:r>
              <a:rPr lang="en-US" sz="1600" b="1" i="0" dirty="0">
                <a:solidFill>
                  <a:srgbClr val="222635"/>
                </a:solidFill>
                <a:effectLst/>
                <a:latin typeface="Cambria" panose="02040503050406030204" pitchFamily="18" charset="0"/>
              </a:rPr>
              <a:t>Intermediate Code Generator</a:t>
            </a:r>
            <a:r>
              <a:rPr lang="en-US" sz="1600" b="0" i="0" dirty="0">
                <a:solidFill>
                  <a:srgbClr val="222635"/>
                </a:solidFill>
                <a:effectLst/>
                <a:latin typeface="Cambria" panose="02040503050406030204" pitchFamily="18" charset="0"/>
              </a:rPr>
              <a:t> – Produces intermediate code</a:t>
            </a:r>
          </a:p>
          <a:p>
            <a:pPr lvl="1" algn="just">
              <a:buFont typeface="+mj-lt"/>
              <a:buAutoNum type="arabicPeriod"/>
            </a:pPr>
            <a:r>
              <a:rPr lang="en-US" sz="1600" b="1" i="0" dirty="0">
                <a:solidFill>
                  <a:srgbClr val="222635"/>
                </a:solidFill>
                <a:effectLst/>
                <a:latin typeface="Cambria" panose="02040503050406030204" pitchFamily="18" charset="0"/>
              </a:rPr>
              <a:t>Code Optimizer</a:t>
            </a:r>
            <a:r>
              <a:rPr lang="en-US" sz="1600" b="0" i="0" dirty="0">
                <a:solidFill>
                  <a:srgbClr val="222635"/>
                </a:solidFill>
                <a:effectLst/>
                <a:latin typeface="Cambria" panose="02040503050406030204" pitchFamily="18" charset="0"/>
              </a:rPr>
              <a:t> – Responsible for optimizing the intermediate code generated above</a:t>
            </a:r>
          </a:p>
          <a:p>
            <a:pPr lvl="1" algn="just">
              <a:buFont typeface="+mj-lt"/>
              <a:buAutoNum type="arabicPeriod"/>
            </a:pPr>
            <a:r>
              <a:rPr lang="en-US" sz="1600" b="1" i="0" dirty="0">
                <a:solidFill>
                  <a:srgbClr val="222635"/>
                </a:solidFill>
                <a:effectLst/>
                <a:latin typeface="Cambria" panose="02040503050406030204" pitchFamily="18" charset="0"/>
              </a:rPr>
              <a:t>Target Code Generator</a:t>
            </a:r>
            <a:r>
              <a:rPr lang="en-US" sz="1600" b="0" i="0" dirty="0">
                <a:solidFill>
                  <a:srgbClr val="222635"/>
                </a:solidFill>
                <a:effectLst/>
                <a:latin typeface="Cambria" panose="02040503050406030204" pitchFamily="18" charset="0"/>
              </a:rPr>
              <a:t> – Responsible for Generating Machine Code or Native Code</a:t>
            </a:r>
          </a:p>
          <a:p>
            <a:pPr lvl="1" algn="just">
              <a:buFont typeface="+mj-lt"/>
              <a:buAutoNum type="arabicPeriod"/>
            </a:pPr>
            <a:r>
              <a:rPr lang="en-US" sz="1600" b="1" i="0" dirty="0">
                <a:solidFill>
                  <a:srgbClr val="222635"/>
                </a:solidFill>
                <a:effectLst/>
                <a:latin typeface="Cambria" panose="02040503050406030204" pitchFamily="18" charset="0"/>
              </a:rPr>
              <a:t>Profiler</a:t>
            </a:r>
            <a:r>
              <a:rPr lang="en-US" sz="1600" b="0" i="0" dirty="0">
                <a:solidFill>
                  <a:srgbClr val="222635"/>
                </a:solidFill>
                <a:effectLst/>
                <a:latin typeface="Cambria" panose="02040503050406030204" pitchFamily="18" charset="0"/>
              </a:rPr>
              <a:t> – A special component, </a:t>
            </a:r>
            <a:r>
              <a:rPr lang="en-US" sz="1600" b="0" i="0" dirty="0">
                <a:solidFill>
                  <a:srgbClr val="FF0000"/>
                </a:solidFill>
                <a:effectLst/>
                <a:latin typeface="Cambria" panose="02040503050406030204" pitchFamily="18" charset="0"/>
              </a:rPr>
              <a:t>responsible for finding </a:t>
            </a:r>
            <a:r>
              <a:rPr lang="en-US" sz="1600" b="1" i="0" dirty="0">
                <a:solidFill>
                  <a:srgbClr val="FF0000"/>
                </a:solidFill>
                <a:effectLst/>
                <a:latin typeface="Cambria" panose="02040503050406030204" pitchFamily="18" charset="0"/>
              </a:rPr>
              <a:t>hotspots</a:t>
            </a:r>
            <a:r>
              <a:rPr lang="en-US" sz="1600" b="0" i="0" dirty="0">
                <a:solidFill>
                  <a:srgbClr val="222635"/>
                </a:solidFill>
                <a:effectLst/>
                <a:latin typeface="Cambria" panose="02040503050406030204" pitchFamily="18" charset="0"/>
              </a:rPr>
              <a:t>, i.e. whether the method is called multiple times or not.</a:t>
            </a:r>
          </a:p>
          <a:p>
            <a:pPr marL="457200" lvl="1" indent="0" algn="just">
              <a:buNone/>
            </a:pPr>
            <a:r>
              <a:rPr lang="en-US" sz="1600" dirty="0">
                <a:solidFill>
                  <a:srgbClr val="000000"/>
                </a:solidFill>
                <a:latin typeface="-apple-system"/>
              </a:rPr>
              <a:t>B</a:t>
            </a:r>
            <a:r>
              <a:rPr lang="en-US" sz="1600" b="0" i="0" dirty="0">
                <a:solidFill>
                  <a:srgbClr val="000000"/>
                </a:solidFill>
                <a:effectLst/>
                <a:latin typeface="-apple-system"/>
              </a:rPr>
              <a:t>oth the Java interpreter and JIT compiler work simultaneously to translate the byte code instruction into machine code instruction.</a:t>
            </a:r>
            <a:endParaRPr lang="en-US" sz="1600" b="0" i="0" dirty="0">
              <a:solidFill>
                <a:srgbClr val="222635"/>
              </a:solidFill>
              <a:effectLst/>
              <a:latin typeface="Cambria" panose="02040503050406030204" pitchFamily="18" charset="0"/>
            </a:endParaRPr>
          </a:p>
          <a:p>
            <a:pPr marL="457200" lvl="1" indent="0" algn="just">
              <a:buNone/>
            </a:pPr>
            <a:br>
              <a:rPr lang="en-US" sz="1600" b="0" i="0" dirty="0">
                <a:solidFill>
                  <a:srgbClr val="222635"/>
                </a:solidFill>
                <a:effectLst/>
                <a:latin typeface="Cambria" panose="02040503050406030204" pitchFamily="18" charset="0"/>
              </a:rPr>
            </a:br>
            <a:endParaRPr lang="en-IN" sz="1600" dirty="0"/>
          </a:p>
        </p:txBody>
      </p:sp>
    </p:spTree>
    <p:extLst>
      <p:ext uri="{BB962C8B-B14F-4D97-AF65-F5344CB8AC3E}">
        <p14:creationId xmlns:p14="http://schemas.microsoft.com/office/powerpoint/2010/main" val="2982624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pPr algn="ctr"/>
            <a:r>
              <a:rPr lang="en-IN" b="1" i="0" dirty="0">
                <a:solidFill>
                  <a:srgbClr val="C00000"/>
                </a:solidFill>
                <a:effectLst/>
                <a:latin typeface="Helvetica Neue"/>
              </a:rPr>
              <a:t>Execution</a:t>
            </a:r>
            <a:r>
              <a:rPr lang="en-IN" b="1" i="0" dirty="0">
                <a:solidFill>
                  <a:srgbClr val="222635"/>
                </a:solidFill>
                <a:effectLst/>
                <a:latin typeface="Helvetica Neue"/>
              </a:rPr>
              <a:t> </a:t>
            </a:r>
            <a:r>
              <a:rPr lang="en-IN" b="1" i="0" dirty="0">
                <a:solidFill>
                  <a:srgbClr val="C00000"/>
                </a:solidFill>
                <a:effectLst/>
                <a:latin typeface="Helvetica Neue"/>
              </a:rPr>
              <a:t>Engine</a:t>
            </a:r>
            <a:endParaRPr lang="en-IN" dirty="0"/>
          </a:p>
        </p:txBody>
      </p:sp>
      <p:sp>
        <p:nvSpPr>
          <p:cNvPr id="10" name="Content Placeholder 9">
            <a:extLst>
              <a:ext uri="{FF2B5EF4-FFF2-40B4-BE49-F238E27FC236}">
                <a16:creationId xmlns:a16="http://schemas.microsoft.com/office/drawing/2014/main" id="{679099D4-3080-E15B-5674-80DF646734C0}"/>
              </a:ext>
            </a:extLst>
          </p:cNvPr>
          <p:cNvSpPr>
            <a:spLocks noGrp="1"/>
          </p:cNvSpPr>
          <p:nvPr>
            <p:ph idx="1"/>
          </p:nvPr>
        </p:nvSpPr>
        <p:spPr/>
        <p:txBody>
          <a:bodyPr/>
          <a:lstStyle/>
          <a:p>
            <a:r>
              <a:rPr lang="en-US" b="1" dirty="0">
                <a:solidFill>
                  <a:srgbClr val="222635"/>
                </a:solidFill>
                <a:latin typeface="Cambria" panose="02040503050406030204" pitchFamily="18" charset="0"/>
              </a:rPr>
              <a:t>Garbage Collector</a:t>
            </a:r>
            <a:r>
              <a:rPr lang="en-US" dirty="0">
                <a:solidFill>
                  <a:srgbClr val="222635"/>
                </a:solidFill>
                <a:latin typeface="Cambria" panose="02040503050406030204" pitchFamily="18" charset="0"/>
              </a:rPr>
              <a:t>: Collects and removes unreferenced objects. Garbage Collection can be triggered by calling </a:t>
            </a:r>
            <a:r>
              <a:rPr lang="en-US" dirty="0" err="1">
                <a:solidFill>
                  <a:srgbClr val="FF0000"/>
                </a:solidFill>
                <a:latin typeface="Cambria" panose="02040503050406030204" pitchFamily="18" charset="0"/>
              </a:rPr>
              <a:t>System.gc</a:t>
            </a:r>
            <a:r>
              <a:rPr lang="en-US" dirty="0">
                <a:solidFill>
                  <a:srgbClr val="FF0000"/>
                </a:solidFill>
                <a:latin typeface="Cambria" panose="02040503050406030204" pitchFamily="18" charset="0"/>
              </a:rPr>
              <a:t>(), </a:t>
            </a:r>
            <a:r>
              <a:rPr lang="en-US" dirty="0">
                <a:solidFill>
                  <a:srgbClr val="222635"/>
                </a:solidFill>
                <a:latin typeface="Cambria" panose="02040503050406030204" pitchFamily="18" charset="0"/>
              </a:rPr>
              <a:t>but the </a:t>
            </a:r>
            <a:r>
              <a:rPr lang="en-US" b="1" dirty="0">
                <a:solidFill>
                  <a:srgbClr val="FF0000"/>
                </a:solidFill>
                <a:latin typeface="Cambria" panose="02040503050406030204" pitchFamily="18" charset="0"/>
              </a:rPr>
              <a:t>execution is not guaranteed</a:t>
            </a:r>
            <a:r>
              <a:rPr lang="en-US" dirty="0">
                <a:solidFill>
                  <a:srgbClr val="222635"/>
                </a:solidFill>
                <a:latin typeface="Cambria" panose="02040503050406030204" pitchFamily="18" charset="0"/>
              </a:rPr>
              <a:t>. Garbage collection of the JVM collects the objects that are created.</a:t>
            </a:r>
          </a:p>
          <a:p>
            <a:pPr algn="l"/>
            <a:r>
              <a:rPr lang="en-US" b="1" i="0" dirty="0">
                <a:solidFill>
                  <a:srgbClr val="222635"/>
                </a:solidFill>
                <a:effectLst/>
                <a:latin typeface="Cambria" panose="02040503050406030204" pitchFamily="18" charset="0"/>
              </a:rPr>
              <a:t>Java Native Interface (JNI)</a:t>
            </a:r>
            <a:r>
              <a:rPr lang="en-US" b="0" i="0" dirty="0">
                <a:solidFill>
                  <a:srgbClr val="222635"/>
                </a:solidFill>
                <a:effectLst/>
                <a:latin typeface="Cambria" panose="02040503050406030204" pitchFamily="18" charset="0"/>
              </a:rPr>
              <a:t>: JNI will be interacting with the Native Method Libraries and provides the Native Libraries required for the Execution Engine.</a:t>
            </a:r>
          </a:p>
          <a:p>
            <a:pPr algn="l"/>
            <a:r>
              <a:rPr lang="en-US" b="1" i="0" dirty="0">
                <a:solidFill>
                  <a:srgbClr val="222635"/>
                </a:solidFill>
                <a:effectLst/>
                <a:latin typeface="Cambria" panose="02040503050406030204" pitchFamily="18" charset="0"/>
              </a:rPr>
              <a:t>Native Method Libraries</a:t>
            </a:r>
            <a:r>
              <a:rPr lang="en-US" b="0" i="0" dirty="0">
                <a:solidFill>
                  <a:srgbClr val="222635"/>
                </a:solidFill>
                <a:effectLst/>
                <a:latin typeface="Cambria" panose="02040503050406030204" pitchFamily="18" charset="0"/>
              </a:rPr>
              <a:t>: This is a collection of the Native Libraries, which is required for the Execution Engine.</a:t>
            </a:r>
          </a:p>
          <a:p>
            <a:endParaRPr lang="en-IN" dirty="0"/>
          </a:p>
        </p:txBody>
      </p:sp>
    </p:spTree>
    <p:extLst>
      <p:ext uri="{BB962C8B-B14F-4D97-AF65-F5344CB8AC3E}">
        <p14:creationId xmlns:p14="http://schemas.microsoft.com/office/powerpoint/2010/main" val="1673618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a:xfrm>
            <a:off x="1502379" y="265807"/>
            <a:ext cx="9603275" cy="677003"/>
          </a:xfrm>
        </p:spPr>
        <p:txBody>
          <a:bodyPr/>
          <a:lstStyle/>
          <a:p>
            <a:pPr algn="ctr"/>
            <a:r>
              <a:rPr lang="en-US" dirty="0">
                <a:solidFill>
                  <a:srgbClr val="C00000"/>
                </a:solidFill>
              </a:rPr>
              <a:t>The complete architecture of JVM</a:t>
            </a:r>
            <a:endParaRPr lang="en-IN" dirty="0">
              <a:solidFill>
                <a:srgbClr val="C00000"/>
              </a:solidFill>
            </a:endParaRPr>
          </a:p>
        </p:txBody>
      </p:sp>
      <p:pic>
        <p:nvPicPr>
          <p:cNvPr id="5" name="Picture 4">
            <a:extLst>
              <a:ext uri="{FF2B5EF4-FFF2-40B4-BE49-F238E27FC236}">
                <a16:creationId xmlns:a16="http://schemas.microsoft.com/office/drawing/2014/main" id="{2C08CBB5-47D2-F793-2D4A-9F3C0CC77E42}"/>
              </a:ext>
            </a:extLst>
          </p:cNvPr>
          <p:cNvPicPr>
            <a:picLocks noChangeAspect="1"/>
          </p:cNvPicPr>
          <p:nvPr/>
        </p:nvPicPr>
        <p:blipFill>
          <a:blip r:embed="rId2"/>
          <a:stretch>
            <a:fillRect/>
          </a:stretch>
        </p:blipFill>
        <p:spPr>
          <a:xfrm>
            <a:off x="1727200" y="904240"/>
            <a:ext cx="8503919" cy="5349451"/>
          </a:xfrm>
          <a:prstGeom prst="rect">
            <a:avLst/>
          </a:prstGeom>
        </p:spPr>
      </p:pic>
    </p:spTree>
    <p:extLst>
      <p:ext uri="{BB962C8B-B14F-4D97-AF65-F5344CB8AC3E}">
        <p14:creationId xmlns:p14="http://schemas.microsoft.com/office/powerpoint/2010/main" val="152128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Garbage collection</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lstStyle/>
          <a:p>
            <a:r>
              <a:rPr lang="en-US" dirty="0"/>
              <a:t>Java provides automatic memory management through a program called Garbage Collector. </a:t>
            </a:r>
            <a:r>
              <a:rPr lang="en-US" b="0" i="0" dirty="0">
                <a:solidFill>
                  <a:srgbClr val="000000"/>
                </a:solidFill>
                <a:effectLst/>
                <a:latin typeface="Times New Roman" panose="02020603050405020304" pitchFamily="18" charset="0"/>
              </a:rPr>
              <a:t>Garbage collection is a process by which a run-time environment automatically de-allocates and reclaims unused memory.</a:t>
            </a:r>
            <a:endParaRPr lang="en-US" dirty="0"/>
          </a:p>
          <a:p>
            <a:r>
              <a:rPr lang="en-US" dirty="0"/>
              <a:t>It removes objects that are not used anymore.</a:t>
            </a:r>
          </a:p>
          <a:p>
            <a:r>
              <a:rPr lang="en-IN" dirty="0"/>
              <a:t> Live object = reachable(referenced by someone else)</a:t>
            </a:r>
          </a:p>
          <a:p>
            <a:r>
              <a:rPr lang="en-IN" dirty="0"/>
              <a:t>Dead object = unreachable(not referenced from anywhere)</a:t>
            </a:r>
          </a:p>
          <a:p>
            <a:r>
              <a:rPr lang="en-IN" dirty="0"/>
              <a:t>Based on the following hypothesis:</a:t>
            </a:r>
          </a:p>
          <a:p>
            <a:pPr lvl="1"/>
            <a:r>
              <a:rPr lang="en-IN" dirty="0"/>
              <a:t>Most objects soon become unreachable</a:t>
            </a:r>
          </a:p>
          <a:p>
            <a:pPr lvl="1"/>
            <a:r>
              <a:rPr lang="en-IN" dirty="0"/>
              <a:t>References from ‘old’ objects to ‘young’ objects only exist in small numbers.</a:t>
            </a:r>
            <a:endParaRPr lang="en-US" dirty="0"/>
          </a:p>
        </p:txBody>
      </p:sp>
    </p:spTree>
    <p:extLst>
      <p:ext uri="{BB962C8B-B14F-4D97-AF65-F5344CB8AC3E}">
        <p14:creationId xmlns:p14="http://schemas.microsoft.com/office/powerpoint/2010/main" val="757481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Garbage collection</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Garbage collection algorithms fall into two broad categories: </a:t>
            </a:r>
          </a:p>
          <a:p>
            <a:pPr lvl="1"/>
            <a:r>
              <a:rPr lang="en-US" b="0" i="0" dirty="0">
                <a:solidFill>
                  <a:srgbClr val="000000"/>
                </a:solidFill>
                <a:effectLst/>
                <a:latin typeface="Times New Roman" panose="02020603050405020304" pitchFamily="18" charset="0"/>
              </a:rPr>
              <a:t>reference counting </a:t>
            </a:r>
          </a:p>
          <a:p>
            <a:pPr lvl="1"/>
            <a:r>
              <a:rPr lang="en-US" b="0" i="0" dirty="0">
                <a:solidFill>
                  <a:srgbClr val="000000"/>
                </a:solidFill>
                <a:effectLst/>
                <a:latin typeface="Times New Roman" panose="02020603050405020304" pitchFamily="18" charset="0"/>
              </a:rPr>
              <a:t>tracing collection</a:t>
            </a:r>
          </a:p>
          <a:p>
            <a:pPr marL="800100" lvl="1" indent="-342900">
              <a:buFont typeface="+mj-lt"/>
              <a:buAutoNum type="arabicPeriod"/>
            </a:pPr>
            <a:r>
              <a:rPr lang="en-IN" b="0" i="0" dirty="0">
                <a:solidFill>
                  <a:srgbClr val="000000"/>
                </a:solidFill>
                <a:effectLst/>
                <a:latin typeface="Times New Roman" panose="02020603050405020304" pitchFamily="18" charset="0"/>
              </a:rPr>
              <a:t>Reference Counting</a:t>
            </a:r>
          </a:p>
          <a:p>
            <a:pPr marL="800100" lvl="1" indent="-342900">
              <a:buFont typeface="+mj-lt"/>
              <a:buAutoNum type="arabicPeriod"/>
            </a:pPr>
            <a:r>
              <a:rPr lang="en-IN" b="0" i="0" dirty="0">
                <a:solidFill>
                  <a:srgbClr val="000000"/>
                </a:solidFill>
                <a:effectLst/>
                <a:latin typeface="Times New Roman" panose="02020603050405020304" pitchFamily="18" charset="0"/>
              </a:rPr>
              <a:t>Tracing Collectors</a:t>
            </a:r>
            <a:endParaRPr lang="en-IN" dirty="0">
              <a:solidFill>
                <a:srgbClr val="000000"/>
              </a:solidFill>
              <a:latin typeface="Times New Roman" panose="02020603050405020304" pitchFamily="18" charset="0"/>
            </a:endParaRPr>
          </a:p>
          <a:p>
            <a:pPr marL="1314450" lvl="2" indent="-400050">
              <a:buFont typeface="+mj-lt"/>
              <a:buAutoNum type="romanLcPeriod"/>
            </a:pPr>
            <a:r>
              <a:rPr lang="en-IN" b="0" i="0" dirty="0">
                <a:solidFill>
                  <a:srgbClr val="000000"/>
                </a:solidFill>
                <a:effectLst/>
                <a:latin typeface="Times New Roman" panose="02020603050405020304" pitchFamily="18" charset="0"/>
              </a:rPr>
              <a:t>Mark and Sweep</a:t>
            </a:r>
          </a:p>
          <a:p>
            <a:pPr marL="1314450" lvl="2" indent="-400050">
              <a:buFont typeface="+mj-lt"/>
              <a:buAutoNum type="romanLcPeriod"/>
            </a:pPr>
            <a:r>
              <a:rPr lang="en-IN" b="0" i="0" dirty="0">
                <a:solidFill>
                  <a:srgbClr val="000000"/>
                </a:solidFill>
                <a:effectLst/>
                <a:latin typeface="Times New Roman" panose="02020603050405020304" pitchFamily="18" charset="0"/>
              </a:rPr>
              <a:t>Stop-and-Copy</a:t>
            </a:r>
            <a:endParaRPr lang="en-IN" dirty="0">
              <a:solidFill>
                <a:srgbClr val="000000"/>
              </a:solidFill>
              <a:latin typeface="Times New Roman" panose="02020603050405020304" pitchFamily="18" charset="0"/>
            </a:endParaRPr>
          </a:p>
          <a:p>
            <a:pPr marL="1314450" lvl="2" indent="-400050">
              <a:buFont typeface="+mj-lt"/>
              <a:buAutoNum type="romanLcPeriod"/>
            </a:pPr>
            <a:r>
              <a:rPr lang="en-IN" b="0" i="0" dirty="0">
                <a:solidFill>
                  <a:srgbClr val="000000"/>
                </a:solidFill>
                <a:effectLst/>
                <a:latin typeface="Times New Roman" panose="02020603050405020304" pitchFamily="18" charset="0"/>
              </a:rPr>
              <a:t>Generational Collectors</a:t>
            </a:r>
            <a:r>
              <a:rPr lang="en-US" b="0" i="0" dirty="0">
                <a:solidFill>
                  <a:srgbClr val="000000"/>
                </a:solidFill>
                <a:effectLst/>
                <a:latin typeface="Times New Roman" panose="02020603050405020304" pitchFamily="18" charset="0"/>
              </a:rPr>
              <a:t> </a:t>
            </a:r>
          </a:p>
        </p:txBody>
      </p:sp>
    </p:spTree>
    <p:extLst>
      <p:ext uri="{BB962C8B-B14F-4D97-AF65-F5344CB8AC3E}">
        <p14:creationId xmlns:p14="http://schemas.microsoft.com/office/powerpoint/2010/main" val="1519975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rmAutofit fontScale="90000"/>
          </a:bodyPr>
          <a:lstStyle/>
          <a:p>
            <a:r>
              <a:rPr lang="en-US" dirty="0"/>
              <a:t>Reference Counting</a:t>
            </a:r>
            <a:br>
              <a:rPr lang="en-US" dirty="0"/>
            </a:b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fontScale="85000" lnSpcReduction="10000"/>
          </a:bodyPr>
          <a:lstStyle/>
          <a:p>
            <a:pPr marL="0" indent="0">
              <a:buNone/>
            </a:pPr>
            <a:r>
              <a:rPr lang="en-US" dirty="0"/>
              <a:t>Reference Counting</a:t>
            </a:r>
          </a:p>
          <a:p>
            <a:pPr lvl="1">
              <a:buFont typeface="+mj-lt"/>
              <a:buAutoNum type="arabicPeriod"/>
            </a:pPr>
            <a:r>
              <a:rPr lang="en-US" b="0" i="0" dirty="0">
                <a:solidFill>
                  <a:srgbClr val="000000"/>
                </a:solidFill>
                <a:effectLst/>
                <a:latin typeface="Times New Roman" panose="02020603050405020304" pitchFamily="18" charset="0"/>
              </a:rPr>
              <a:t>Keeps track of the number of </a:t>
            </a:r>
            <a:r>
              <a:rPr lang="en-US" b="0" i="0" dirty="0">
                <a:solidFill>
                  <a:srgbClr val="FF0000"/>
                </a:solidFill>
                <a:effectLst/>
                <a:latin typeface="Times New Roman" panose="02020603050405020304" pitchFamily="18" charset="0"/>
              </a:rPr>
              <a:t>pointers that reference each block of memory in the heap </a:t>
            </a:r>
            <a:r>
              <a:rPr lang="en-US" b="0" i="0" dirty="0">
                <a:solidFill>
                  <a:srgbClr val="000000"/>
                </a:solidFill>
                <a:effectLst/>
                <a:latin typeface="Times New Roman" panose="02020603050405020304" pitchFamily="18" charset="0"/>
              </a:rPr>
              <a:t>and adds a block of memory to the free list when its reference count drops to 0 </a:t>
            </a:r>
            <a:r>
              <a:rPr lang="en-US" b="0" i="0" dirty="0">
                <a:solidFill>
                  <a:srgbClr val="FF0000"/>
                </a:solidFill>
                <a:effectLst/>
                <a:latin typeface="Times New Roman" panose="02020603050405020304" pitchFamily="18" charset="0"/>
              </a:rPr>
              <a:t>each memory block contains a four-byte field </a:t>
            </a:r>
            <a:r>
              <a:rPr lang="en-US" b="0" i="0" dirty="0">
                <a:solidFill>
                  <a:srgbClr val="000000"/>
                </a:solidFill>
                <a:effectLst/>
                <a:latin typeface="Times New Roman" panose="02020603050405020304" pitchFamily="18" charset="0"/>
              </a:rPr>
              <a:t>that counts the number of references to this block</a:t>
            </a:r>
          </a:p>
          <a:p>
            <a:pPr lvl="1">
              <a:buFont typeface="+mj-lt"/>
              <a:buAutoNum type="arabicPeriod"/>
            </a:pPr>
            <a:r>
              <a:rPr lang="en-US" b="0" i="0" dirty="0">
                <a:solidFill>
                  <a:srgbClr val="000000"/>
                </a:solidFill>
                <a:effectLst/>
                <a:latin typeface="Times New Roman" panose="02020603050405020304" pitchFamily="18" charset="0"/>
              </a:rPr>
              <a:t>the compiler inserts statements that increment or decrement reference counts around program statements that perform pointer variable assignment</a:t>
            </a:r>
            <a:endParaRPr lang="en-IN" b="0" i="0" dirty="0">
              <a:solidFill>
                <a:srgbClr val="000000"/>
              </a:solidFill>
              <a:effectLst/>
              <a:latin typeface="Times New Roman" panose="02020603050405020304" pitchFamily="18" charset="0"/>
            </a:endParaRPr>
          </a:p>
          <a:p>
            <a:pPr marL="285750" lvl="1" indent="-285750">
              <a:buFont typeface="Wingdings" panose="05000000000000000000" pitchFamily="2" charset="2"/>
              <a:buChar char="ü"/>
            </a:pPr>
            <a:r>
              <a:rPr lang="en-IN" b="0" i="0" dirty="0">
                <a:solidFill>
                  <a:srgbClr val="000000"/>
                </a:solidFill>
                <a:effectLst/>
                <a:latin typeface="Times New Roman" panose="02020603050405020304" pitchFamily="18" charset="0"/>
              </a:rPr>
              <a:t>Advantages</a:t>
            </a:r>
            <a:endParaRPr lang="en-US" dirty="0">
              <a:solidFill>
                <a:srgbClr val="000000"/>
              </a:solidFill>
              <a:latin typeface="Times New Roman" panose="02020603050405020304" pitchFamily="18" charset="0"/>
            </a:endParaRPr>
          </a:p>
          <a:p>
            <a:pPr marL="742950" lvl="2" indent="-285750">
              <a:buFont typeface="Wingdings" panose="05000000000000000000" pitchFamily="2" charset="2"/>
              <a:buChar char="ü"/>
            </a:pPr>
            <a:r>
              <a:rPr lang="en-US" b="0" i="0" dirty="0">
                <a:solidFill>
                  <a:srgbClr val="000000"/>
                </a:solidFill>
                <a:effectLst/>
                <a:latin typeface="Times New Roman" panose="02020603050405020304" pitchFamily="18" charset="0"/>
              </a:rPr>
              <a:t>the cost of garbage collection is </a:t>
            </a:r>
            <a:r>
              <a:rPr lang="en-US" b="0" i="0" dirty="0">
                <a:solidFill>
                  <a:srgbClr val="FF0000"/>
                </a:solidFill>
                <a:effectLst/>
                <a:latin typeface="Times New Roman" panose="02020603050405020304" pitchFamily="18" charset="0"/>
              </a:rPr>
              <a:t>distributed uniformly over a program's execution </a:t>
            </a:r>
            <a:r>
              <a:rPr lang="en-US" b="0" i="0" dirty="0">
                <a:solidFill>
                  <a:srgbClr val="000000"/>
                </a:solidFill>
                <a:effectLst/>
                <a:latin typeface="Times New Roman" panose="02020603050405020304" pitchFamily="18" charset="0"/>
              </a:rPr>
              <a:t>so there is never an irritating pause in program execution</a:t>
            </a:r>
            <a:endParaRPr lang="en-US" dirty="0">
              <a:solidFill>
                <a:srgbClr val="000000"/>
              </a:solidFill>
              <a:latin typeface="Times New Roman" panose="02020603050405020304" pitchFamily="18" charset="0"/>
            </a:endParaRPr>
          </a:p>
          <a:p>
            <a:pPr marL="285750" lvl="1" indent="-285750">
              <a:buFont typeface="Wingdings" panose="05000000000000000000" pitchFamily="2" charset="2"/>
              <a:buChar char="ü"/>
            </a:pPr>
            <a:r>
              <a:rPr lang="en-IN" b="0" i="0" dirty="0">
                <a:solidFill>
                  <a:srgbClr val="000000"/>
                </a:solidFill>
                <a:effectLst/>
                <a:latin typeface="Times New Roman" panose="02020603050405020304" pitchFamily="18" charset="0"/>
              </a:rPr>
              <a:t>Disadvantage</a:t>
            </a:r>
          </a:p>
          <a:p>
            <a:pPr lvl="1">
              <a:buFont typeface="+mj-lt"/>
              <a:buAutoNum type="arabicPeriod"/>
            </a:pPr>
            <a:r>
              <a:rPr lang="en-US" b="0" i="0" dirty="0">
                <a:solidFill>
                  <a:srgbClr val="000000"/>
                </a:solidFill>
                <a:effectLst/>
                <a:latin typeface="Times New Roman" panose="02020603050405020304" pitchFamily="18" charset="0"/>
              </a:rPr>
              <a:t>reference counting statement must be added before and after every program statement that </a:t>
            </a:r>
            <a:r>
              <a:rPr lang="en-US" b="0" i="0" dirty="0">
                <a:solidFill>
                  <a:srgbClr val="FF0000"/>
                </a:solidFill>
                <a:effectLst/>
                <a:latin typeface="Times New Roman" panose="02020603050405020304" pitchFamily="18" charset="0"/>
              </a:rPr>
              <a:t>performs a pointer assignment</a:t>
            </a:r>
            <a:r>
              <a:rPr lang="en-US" b="0" i="0" dirty="0">
                <a:solidFill>
                  <a:srgbClr val="000000"/>
                </a:solidFill>
                <a:effectLst/>
                <a:latin typeface="Times New Roman" panose="02020603050405020304" pitchFamily="18" charset="0"/>
              </a:rPr>
              <a:t>. These statements can increase the cost of a pointer assignment by a factor of 3.</a:t>
            </a:r>
          </a:p>
          <a:p>
            <a:pPr lvl="1">
              <a:buFont typeface="+mj-lt"/>
              <a:buAutoNum type="arabicPeriod"/>
            </a:pPr>
            <a:r>
              <a:rPr lang="en-US" b="0" i="0" dirty="0">
                <a:solidFill>
                  <a:srgbClr val="000000"/>
                </a:solidFill>
                <a:effectLst/>
                <a:latin typeface="Times New Roman" panose="02020603050405020304" pitchFamily="18" charset="0"/>
              </a:rPr>
              <a:t>reference counting </a:t>
            </a:r>
            <a:r>
              <a:rPr lang="en-US" b="0" i="0" dirty="0">
                <a:solidFill>
                  <a:srgbClr val="FF0000"/>
                </a:solidFill>
                <a:effectLst/>
                <a:latin typeface="Times New Roman" panose="02020603050405020304" pitchFamily="18" charset="0"/>
              </a:rPr>
              <a:t>cannot garbage collect </a:t>
            </a:r>
            <a:r>
              <a:rPr lang="en-US" b="0" i="0" dirty="0">
                <a:solidFill>
                  <a:srgbClr val="000000"/>
                </a:solidFill>
                <a:effectLst/>
                <a:latin typeface="Times New Roman" panose="02020603050405020304" pitchFamily="18" charset="0"/>
              </a:rPr>
              <a:t>circular structures</a:t>
            </a:r>
          </a:p>
          <a:p>
            <a:pPr lvl="1">
              <a:buFont typeface="+mj-lt"/>
              <a:buAutoNum type="arabicPeriod"/>
            </a:pPr>
            <a:r>
              <a:rPr lang="en-US" b="0" i="0" dirty="0">
                <a:solidFill>
                  <a:srgbClr val="FF0000"/>
                </a:solidFill>
                <a:effectLst/>
                <a:latin typeface="Times New Roman" panose="02020603050405020304" pitchFamily="18" charset="0"/>
              </a:rPr>
              <a:t>every block of memory must have an extra four bytes </a:t>
            </a:r>
            <a:r>
              <a:rPr lang="en-US" b="0" i="0" dirty="0">
                <a:solidFill>
                  <a:srgbClr val="000000"/>
                </a:solidFill>
                <a:effectLst/>
                <a:latin typeface="Times New Roman" panose="02020603050405020304" pitchFamily="18" charset="0"/>
              </a:rPr>
              <a:t>that are devoted to reference counting.</a:t>
            </a:r>
          </a:p>
          <a:p>
            <a:pPr marL="457200" lvl="2" indent="0">
              <a:buNone/>
            </a:pPr>
            <a:endParaRPr lang="en-IN"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62853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IN" b="0" i="0" dirty="0">
                <a:solidFill>
                  <a:srgbClr val="000000"/>
                </a:solidFill>
                <a:effectLst/>
                <a:latin typeface="Times New Roman" panose="02020603050405020304" pitchFamily="18" charset="0"/>
              </a:rPr>
              <a:t>Tracing Collectors - Mark and Sweep</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1451579" y="1280161"/>
            <a:ext cx="9603275" cy="4419600"/>
          </a:xfrm>
        </p:spPr>
        <p:txBody>
          <a:bodyPr>
            <a:normAutofit fontScale="85000" lnSpcReduction="20000"/>
          </a:bodyPr>
          <a:lstStyle/>
          <a:p>
            <a:pPr algn="l"/>
            <a:r>
              <a:rPr lang="en-US" b="0" i="0" dirty="0">
                <a:solidFill>
                  <a:srgbClr val="000000"/>
                </a:solidFill>
                <a:effectLst/>
                <a:latin typeface="Times New Roman" panose="02020603050405020304" pitchFamily="18" charset="0"/>
              </a:rPr>
              <a:t>Tracing collectors work by marking objects as either usable or un-usable and reclaiming un-usable objects</a:t>
            </a:r>
          </a:p>
          <a:p>
            <a:r>
              <a:rPr lang="en-IN" b="0" i="0" dirty="0">
                <a:solidFill>
                  <a:srgbClr val="000000"/>
                </a:solidFill>
                <a:effectLst/>
                <a:latin typeface="Times New Roman" panose="02020603050405020304" pitchFamily="18" charset="0"/>
              </a:rPr>
              <a:t>Mark and Sweep:</a:t>
            </a:r>
          </a:p>
          <a:p>
            <a:pPr lvl="1">
              <a:buFont typeface="+mj-lt"/>
              <a:buAutoNum type="arabicPeriod"/>
            </a:pPr>
            <a:r>
              <a:rPr lang="en-US" b="0" i="0" dirty="0">
                <a:solidFill>
                  <a:srgbClr val="FF0000"/>
                </a:solidFill>
                <a:effectLst/>
                <a:latin typeface="Times New Roman" panose="02020603050405020304" pitchFamily="18" charset="0"/>
              </a:rPr>
              <a:t>Walk through the heap and mark every block as "useless</a:t>
            </a:r>
            <a:r>
              <a:rPr lang="en-US" b="0" i="0" dirty="0">
                <a:solidFill>
                  <a:srgbClr val="000000"/>
                </a:solidFill>
                <a:effectLst/>
                <a:latin typeface="Times New Roman" panose="02020603050405020304" pitchFamily="18" charset="0"/>
              </a:rPr>
              <a:t>“</a:t>
            </a:r>
          </a:p>
          <a:p>
            <a:pPr lvl="1">
              <a:buFont typeface="+mj-lt"/>
              <a:buAutoNum type="arabicPeriod"/>
            </a:pPr>
            <a:r>
              <a:rPr lang="en-US" b="0" i="0" dirty="0">
                <a:solidFill>
                  <a:srgbClr val="000000"/>
                </a:solidFill>
                <a:effectLst/>
                <a:latin typeface="Times New Roman" panose="02020603050405020304" pitchFamily="18" charset="0"/>
              </a:rPr>
              <a:t>For each pointer outside the heap </a:t>
            </a:r>
            <a:r>
              <a:rPr lang="en-US" b="0" i="0" dirty="0">
                <a:solidFill>
                  <a:srgbClr val="FF0000"/>
                </a:solidFill>
                <a:effectLst/>
                <a:latin typeface="Times New Roman" panose="02020603050405020304" pitchFamily="18" charset="0"/>
              </a:rPr>
              <a:t>do a depth-first search and mark all blocks that are encountered as "useful." </a:t>
            </a:r>
            <a:r>
              <a:rPr lang="en-US" b="0" i="0" dirty="0">
                <a:solidFill>
                  <a:srgbClr val="000000"/>
                </a:solidFill>
                <a:effectLst/>
                <a:latin typeface="Times New Roman" panose="02020603050405020304" pitchFamily="18" charset="0"/>
              </a:rPr>
              <a:t>(when the collector reaches a block already marked as "useful" it knows it has reached the block via some other path and can stop recursing) Doing a depth-first search means having to recurse into structures. </a:t>
            </a:r>
          </a:p>
          <a:p>
            <a:pPr lvl="1">
              <a:buFont typeface="+mj-lt"/>
              <a:buAutoNum type="arabicPeriod"/>
            </a:pPr>
            <a:r>
              <a:rPr lang="en-US" b="0" i="0" dirty="0">
                <a:solidFill>
                  <a:srgbClr val="FF0000"/>
                </a:solidFill>
                <a:effectLst/>
                <a:latin typeface="Times New Roman" panose="02020603050405020304" pitchFamily="18" charset="0"/>
              </a:rPr>
              <a:t>Walk through the heap again and move every block still marked as "useless" to the free list</a:t>
            </a:r>
          </a:p>
          <a:p>
            <a:pPr>
              <a:buFont typeface="Wingdings" panose="05000000000000000000" pitchFamily="2" charset="2"/>
              <a:buChar char="ü"/>
            </a:pPr>
            <a:r>
              <a:rPr lang="en-IN" b="0" i="0" dirty="0">
                <a:solidFill>
                  <a:srgbClr val="000000"/>
                </a:solidFill>
                <a:effectLst/>
                <a:latin typeface="Times New Roman" panose="02020603050405020304" pitchFamily="18" charset="0"/>
              </a:rPr>
              <a:t>Advantages</a:t>
            </a:r>
          </a:p>
          <a:p>
            <a:pPr lvl="1">
              <a:buFont typeface="Wingdings" panose="05000000000000000000" pitchFamily="2" charset="2"/>
              <a:buChar char="ü"/>
            </a:pPr>
            <a:r>
              <a:rPr lang="en-US" b="0" i="0" dirty="0">
                <a:solidFill>
                  <a:srgbClr val="000000"/>
                </a:solidFill>
                <a:effectLst/>
                <a:latin typeface="Times New Roman" panose="02020603050405020304" pitchFamily="18" charset="0"/>
              </a:rPr>
              <a:t>requires less overhead than reference counting since it is only called when free memory is exhausted</a:t>
            </a:r>
          </a:p>
          <a:p>
            <a:pPr lvl="1">
              <a:buFont typeface="Wingdings" panose="05000000000000000000" pitchFamily="2" charset="2"/>
              <a:buChar char="ü"/>
            </a:pPr>
            <a:r>
              <a:rPr lang="en-US" b="0" i="0" dirty="0">
                <a:solidFill>
                  <a:srgbClr val="000000"/>
                </a:solidFill>
                <a:effectLst/>
                <a:latin typeface="Times New Roman" panose="02020603050405020304" pitchFamily="18" charset="0"/>
              </a:rPr>
              <a:t>garbage collects circular structures</a:t>
            </a:r>
            <a:endParaRPr lang="en-IN" b="0" i="0" dirty="0">
              <a:solidFill>
                <a:srgbClr val="000000"/>
              </a:solidFill>
              <a:effectLst/>
              <a:latin typeface="Times New Roman" panose="02020603050405020304" pitchFamily="18" charset="0"/>
            </a:endParaRPr>
          </a:p>
          <a:p>
            <a:pPr>
              <a:buFont typeface="Wingdings" panose="05000000000000000000" pitchFamily="2" charset="2"/>
              <a:buChar char="ü"/>
            </a:pPr>
            <a:r>
              <a:rPr lang="en-IN" b="0" i="0" dirty="0">
                <a:solidFill>
                  <a:srgbClr val="000000"/>
                </a:solidFill>
                <a:effectLst/>
                <a:latin typeface="Times New Roman" panose="02020603050405020304" pitchFamily="18" charset="0"/>
              </a:rPr>
              <a:t>Disadvantages</a:t>
            </a:r>
          </a:p>
          <a:p>
            <a:pPr lvl="1">
              <a:buFont typeface="Wingdings" panose="05000000000000000000" pitchFamily="2" charset="2"/>
              <a:buChar char="ü"/>
            </a:pPr>
            <a:r>
              <a:rPr lang="en-US" dirty="0">
                <a:solidFill>
                  <a:srgbClr val="000000"/>
                </a:solidFill>
                <a:latin typeface="Times New Roman" panose="02020603050405020304" pitchFamily="18" charset="0"/>
              </a:rPr>
              <a:t>C</a:t>
            </a:r>
            <a:r>
              <a:rPr lang="en-US" b="0" i="0" dirty="0">
                <a:solidFill>
                  <a:srgbClr val="000000"/>
                </a:solidFill>
                <a:effectLst/>
                <a:latin typeface="Times New Roman" panose="02020603050405020304" pitchFamily="18" charset="0"/>
              </a:rPr>
              <a:t>an cause long annoying pauses when garbage collection occurs.</a:t>
            </a:r>
          </a:p>
          <a:p>
            <a:pPr lvl="1">
              <a:buFont typeface="Wingdings" panose="05000000000000000000" pitchFamily="2" charset="2"/>
              <a:buChar char="ü"/>
            </a:pPr>
            <a:r>
              <a:rPr lang="en-US" dirty="0">
                <a:solidFill>
                  <a:srgbClr val="000000"/>
                </a:solidFill>
                <a:latin typeface="Times New Roman" panose="02020603050405020304" pitchFamily="18" charset="0"/>
              </a:rPr>
              <a:t>R</a:t>
            </a:r>
            <a:r>
              <a:rPr lang="en-US" b="0" i="0" dirty="0">
                <a:solidFill>
                  <a:srgbClr val="000000"/>
                </a:solidFill>
                <a:effectLst/>
                <a:latin typeface="Times New Roman" panose="02020603050405020304" pitchFamily="18" charset="0"/>
              </a:rPr>
              <a:t>equires a strongly typed language and each memory block must start with a pointer to a type descriptor.</a:t>
            </a:r>
            <a:br>
              <a:rPr lang="en-US" b="0" i="0" dirty="0">
                <a:solidFill>
                  <a:srgbClr val="000000"/>
                </a:solidFill>
                <a:effectLst/>
                <a:latin typeface="Times New Roman" panose="02020603050405020304" pitchFamily="18" charset="0"/>
              </a:rPr>
            </a:br>
            <a:endParaRPr lang="en-IN" dirty="0"/>
          </a:p>
        </p:txBody>
      </p:sp>
    </p:spTree>
    <p:extLst>
      <p:ext uri="{BB962C8B-B14F-4D97-AF65-F5344CB8AC3E}">
        <p14:creationId xmlns:p14="http://schemas.microsoft.com/office/powerpoint/2010/main" val="432684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10DA-DFDF-E71B-9664-C81E6D86F86C}"/>
              </a:ext>
            </a:extLst>
          </p:cNvPr>
          <p:cNvSpPr>
            <a:spLocks noGrp="1"/>
          </p:cNvSpPr>
          <p:nvPr>
            <p:ph type="title"/>
          </p:nvPr>
        </p:nvSpPr>
        <p:spPr/>
        <p:txBody>
          <a:bodyPr>
            <a:normAutofit/>
          </a:bodyPr>
          <a:lstStyle/>
          <a:p>
            <a:pPr algn="ctr"/>
            <a:r>
              <a:rPr lang="en-US" sz="28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What is a Virtual Machine?</a:t>
            </a:r>
            <a:endParaRPr lang="en-IN" sz="4400" dirty="0">
              <a:solidFill>
                <a:srgbClr val="C00000"/>
              </a:solidFill>
            </a:endParaRPr>
          </a:p>
        </p:txBody>
      </p:sp>
      <p:sp>
        <p:nvSpPr>
          <p:cNvPr id="3" name="Content Placeholder 2">
            <a:extLst>
              <a:ext uri="{FF2B5EF4-FFF2-40B4-BE49-F238E27FC236}">
                <a16:creationId xmlns:a16="http://schemas.microsoft.com/office/drawing/2014/main" id="{F78D2597-050C-D5FA-22A4-5C33DA1BF699}"/>
              </a:ext>
            </a:extLst>
          </p:cNvPr>
          <p:cNvSpPr>
            <a:spLocks noGrp="1"/>
          </p:cNvSpPr>
          <p:nvPr>
            <p:ph idx="1"/>
          </p:nvPr>
        </p:nvSpPr>
        <p:spPr/>
        <p:txBody>
          <a:bodyPr>
            <a:normAutofit/>
          </a:bodyPr>
          <a:lstStyle/>
          <a:p>
            <a:r>
              <a:rPr lang="en-US" sz="2800" dirty="0">
                <a:effectLst/>
                <a:latin typeface="Calibri" panose="020F0502020204030204" pitchFamily="34" charset="0"/>
                <a:ea typeface="Calibri" panose="020F0502020204030204" pitchFamily="34" charset="0"/>
                <a:cs typeface="Latha" panose="020B0604020202020204" pitchFamily="34" charset="0"/>
              </a:rPr>
              <a:t>It is  a software simulation of a machine that can perform operations like a physical machine</a:t>
            </a:r>
            <a:endParaRPr lang="en-IN" sz="2800" dirty="0">
              <a:effectLst/>
              <a:latin typeface="Calibri" panose="020F0502020204030204" pitchFamily="34" charset="0"/>
              <a:ea typeface="Calibri" panose="020F0502020204030204" pitchFamily="34" charset="0"/>
              <a:cs typeface="Latha" panose="020B0604020202020204" pitchFamily="34" charset="0"/>
            </a:endParaRPr>
          </a:p>
          <a:p>
            <a:endParaRPr lang="en-IN" sz="3200" dirty="0"/>
          </a:p>
        </p:txBody>
      </p:sp>
    </p:spTree>
    <p:extLst>
      <p:ext uri="{BB962C8B-B14F-4D97-AF65-F5344CB8AC3E}">
        <p14:creationId xmlns:p14="http://schemas.microsoft.com/office/powerpoint/2010/main" val="918428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rmAutofit/>
          </a:bodyPr>
          <a:lstStyle/>
          <a:p>
            <a:r>
              <a:rPr lang="en-IN" b="0" i="0" dirty="0">
                <a:solidFill>
                  <a:srgbClr val="000000"/>
                </a:solidFill>
                <a:effectLst/>
                <a:latin typeface="Times New Roman" panose="02020603050405020304" pitchFamily="18" charset="0"/>
              </a:rPr>
              <a:t>Tracing Collectors - Stop-and-Copy</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fontScale="70000" lnSpcReduction="20000"/>
          </a:bodyPr>
          <a:lstStyle/>
          <a:p>
            <a:r>
              <a:rPr lang="en-IN" b="0" i="0" dirty="0">
                <a:solidFill>
                  <a:srgbClr val="000000"/>
                </a:solidFill>
                <a:effectLst/>
                <a:latin typeface="Times New Roman" panose="02020603050405020304" pitchFamily="18" charset="0"/>
              </a:rPr>
              <a:t>Stop-and-Copy</a:t>
            </a:r>
          </a:p>
          <a:p>
            <a:pPr lvl="1"/>
            <a:r>
              <a:rPr lang="en-US" b="0" i="0" dirty="0">
                <a:solidFill>
                  <a:srgbClr val="000000"/>
                </a:solidFill>
                <a:effectLst/>
                <a:latin typeface="Times New Roman" panose="02020603050405020304" pitchFamily="18" charset="0"/>
              </a:rPr>
              <a:t> A technique that can eliminate memory fragmentation by compacting storage</a:t>
            </a:r>
          </a:p>
          <a:p>
            <a:pPr lvl="1"/>
            <a:r>
              <a:rPr lang="en-US" b="1" dirty="0">
                <a:solidFill>
                  <a:srgbClr val="FF0000"/>
                </a:solidFill>
              </a:rPr>
              <a:t>Heap is divided into two spaces, only one of which is active Copies reachable objects from active to inactive space </a:t>
            </a:r>
          </a:p>
          <a:p>
            <a:pPr lvl="1"/>
            <a:r>
              <a:rPr lang="en-US" b="1" dirty="0">
                <a:solidFill>
                  <a:srgbClr val="FF0000"/>
                </a:solidFill>
              </a:rPr>
              <a:t>Switches active and inactive spaces when copying is done.</a:t>
            </a:r>
            <a:endParaRPr lang="en-IN" b="1" dirty="0">
              <a:solidFill>
                <a:srgbClr val="FF0000"/>
              </a:solidFill>
              <a:latin typeface="Times New Roman" panose="02020603050405020304" pitchFamily="18" charset="0"/>
            </a:endParaRPr>
          </a:p>
          <a:p>
            <a:pPr lvl="1"/>
            <a:r>
              <a:rPr lang="en-US" b="0" i="0" dirty="0">
                <a:solidFill>
                  <a:srgbClr val="FF0000"/>
                </a:solidFill>
                <a:effectLst/>
                <a:latin typeface="Times New Roman" panose="02020603050405020304" pitchFamily="18" charset="0"/>
              </a:rPr>
              <a:t>When one  half fills up, it copies the usable memory to the other half, compacts the storage, and patches up pointers</a:t>
            </a:r>
            <a:r>
              <a:rPr lang="en-US" b="0" i="0" dirty="0">
                <a:solidFill>
                  <a:srgbClr val="000000"/>
                </a:solidFill>
                <a:effectLst/>
                <a:latin typeface="Times New Roman" panose="02020603050405020304" pitchFamily="18" charset="0"/>
              </a:rPr>
              <a:t>. </a:t>
            </a:r>
          </a:p>
          <a:p>
            <a:pPr lvl="1"/>
            <a:r>
              <a:rPr lang="en-US" b="0" i="0" dirty="0">
                <a:solidFill>
                  <a:srgbClr val="000000"/>
                </a:solidFill>
                <a:effectLst/>
                <a:latin typeface="Times New Roman" panose="02020603050405020304" pitchFamily="18" charset="0"/>
              </a:rPr>
              <a:t>When a half is nearly full, the collector starts its exploration of reachable data structures. Each reachable block is copied into the second half of the heap, with no external fragmentation</a:t>
            </a:r>
          </a:p>
          <a:p>
            <a:pPr lvl="1"/>
            <a:r>
              <a:rPr lang="en-US" b="0" i="0" dirty="0">
                <a:solidFill>
                  <a:srgbClr val="000000"/>
                </a:solidFill>
                <a:effectLst/>
                <a:latin typeface="Times New Roman" panose="02020603050405020304" pitchFamily="18" charset="0"/>
              </a:rPr>
              <a:t>The old version of the block, in the first half of the heap, is overwritten with a "useful" flag and a pointer to the new location.</a:t>
            </a:r>
          </a:p>
          <a:p>
            <a:pPr lvl="1"/>
            <a:r>
              <a:rPr lang="en-US" b="0" i="0" dirty="0">
                <a:solidFill>
                  <a:srgbClr val="000000"/>
                </a:solidFill>
                <a:effectLst/>
                <a:latin typeface="Times New Roman" panose="02020603050405020304" pitchFamily="18" charset="0"/>
              </a:rPr>
              <a:t>Any pointer that refers to the same block and that is found later in the exploration is updated to point to the new location.</a:t>
            </a:r>
          </a:p>
          <a:p>
            <a:pPr algn="l">
              <a:buFont typeface="Wingdings" panose="05000000000000000000" pitchFamily="2" charset="2"/>
              <a:buChar char="ü"/>
            </a:pPr>
            <a:r>
              <a:rPr lang="en-US" b="0" i="0" dirty="0">
                <a:solidFill>
                  <a:srgbClr val="000000"/>
                </a:solidFill>
                <a:effectLst/>
                <a:latin typeface="Times New Roman" panose="02020603050405020304" pitchFamily="18" charset="0"/>
              </a:rPr>
              <a:t>Advantages</a:t>
            </a:r>
          </a:p>
          <a:p>
            <a:pPr marL="742950" lvl="1" indent="-285750" algn="l">
              <a:buFont typeface="+mj-lt"/>
              <a:buAutoNum type="arabicPeriod"/>
            </a:pPr>
            <a:r>
              <a:rPr lang="en-US" b="0" i="0" dirty="0">
                <a:solidFill>
                  <a:srgbClr val="000000"/>
                </a:solidFill>
                <a:effectLst/>
                <a:latin typeface="Times New Roman" panose="02020603050405020304" pitchFamily="18" charset="0"/>
              </a:rPr>
              <a:t>Eliminates memory fragmentation</a:t>
            </a:r>
          </a:p>
          <a:p>
            <a:pPr marL="742950" lvl="1" indent="-285750" algn="l">
              <a:buFont typeface="+mj-lt"/>
              <a:buAutoNum type="arabicPeriod"/>
            </a:pPr>
            <a:r>
              <a:rPr lang="en-US" b="0" i="0" dirty="0">
                <a:solidFill>
                  <a:srgbClr val="000000"/>
                </a:solidFill>
                <a:effectLst/>
                <a:latin typeface="Times New Roman" panose="02020603050405020304" pitchFamily="18" charset="0"/>
              </a:rPr>
              <a:t>Eliminates steps 1 and 3 of mark-and-sweep</a:t>
            </a:r>
          </a:p>
          <a:p>
            <a:pPr algn="l">
              <a:buFont typeface="Wingdings" panose="05000000000000000000" pitchFamily="2" charset="2"/>
              <a:buChar char="ü"/>
            </a:pPr>
            <a:r>
              <a:rPr lang="en-US" b="0" i="0" dirty="0">
                <a:solidFill>
                  <a:srgbClr val="000000"/>
                </a:solidFill>
                <a:effectLst/>
                <a:latin typeface="Times New Roman" panose="02020603050405020304" pitchFamily="18" charset="0"/>
              </a:rPr>
              <a:t>Disadvantage: </a:t>
            </a:r>
          </a:p>
          <a:p>
            <a:pPr lvl="1">
              <a:buFont typeface="+mj-lt"/>
              <a:buAutoNum type="arabicPeriod"/>
            </a:pPr>
            <a:r>
              <a:rPr lang="en-US" b="0" i="0" dirty="0">
                <a:solidFill>
                  <a:srgbClr val="000000"/>
                </a:solidFill>
                <a:effectLst/>
                <a:latin typeface="Times New Roman" panose="02020603050405020304" pitchFamily="18" charset="0"/>
              </a:rPr>
              <a:t>Halves the heap size, although as noted earlier, it only really halves the virtual memory heap size</a:t>
            </a:r>
          </a:p>
          <a:p>
            <a:pPr lvl="1"/>
            <a:endParaRPr lang="en-US" b="0" i="0" dirty="0">
              <a:solidFill>
                <a:srgbClr val="000000"/>
              </a:solidFill>
              <a:effectLst/>
              <a:latin typeface="Times New Roman" panose="02020603050405020304" pitchFamily="18" charset="0"/>
            </a:endParaRPr>
          </a:p>
          <a:p>
            <a:pPr lvl="1"/>
            <a:endParaRPr lang="en-US" b="0" i="0" dirty="0">
              <a:solidFill>
                <a:srgbClr val="000000"/>
              </a:solidFill>
              <a:effectLst/>
              <a:latin typeface="Times New Roman" panose="02020603050405020304" pitchFamily="18" charset="0"/>
            </a:endParaRPr>
          </a:p>
          <a:p>
            <a:pPr lvl="1"/>
            <a:endParaRPr lang="en-IN" dirty="0"/>
          </a:p>
        </p:txBody>
      </p:sp>
    </p:spTree>
    <p:extLst>
      <p:ext uri="{BB962C8B-B14F-4D97-AF65-F5344CB8AC3E}">
        <p14:creationId xmlns:p14="http://schemas.microsoft.com/office/powerpoint/2010/main" val="2797757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a:xfrm>
            <a:off x="1152896" y="405816"/>
            <a:ext cx="10200639" cy="677003"/>
          </a:xfrm>
        </p:spPr>
        <p:txBody>
          <a:bodyPr>
            <a:normAutofit fontScale="90000"/>
          </a:bodyPr>
          <a:lstStyle/>
          <a:p>
            <a:r>
              <a:rPr lang="en-IN" b="0" i="0" dirty="0">
                <a:solidFill>
                  <a:srgbClr val="000000"/>
                </a:solidFill>
                <a:effectLst/>
                <a:latin typeface="Times New Roman" panose="02020603050405020304" pitchFamily="18" charset="0"/>
              </a:rPr>
              <a:t>Tracing Collectors - 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1341121" y="1302551"/>
            <a:ext cx="9713734" cy="4163795"/>
          </a:xfrm>
        </p:spPr>
        <p:txBody>
          <a:bodyPr>
            <a:normAutofit fontScale="70000" lnSpcReduction="20000"/>
          </a:bodyPr>
          <a:lstStyle/>
          <a:p>
            <a:r>
              <a:rPr lang="en-US" b="0" i="0" dirty="0">
                <a:solidFill>
                  <a:srgbClr val="000000"/>
                </a:solidFill>
                <a:effectLst/>
                <a:latin typeface="Times New Roman" panose="02020603050405020304" pitchFamily="18" charset="0"/>
              </a:rPr>
              <a:t>Most dynamically allocated objects are short-lived, so they can be placed in a "nursery" region and garbage collected more quickly</a:t>
            </a:r>
          </a:p>
          <a:p>
            <a:r>
              <a:rPr lang="en-US" b="0" i="0" dirty="0">
                <a:solidFill>
                  <a:srgbClr val="000000"/>
                </a:solidFill>
                <a:effectLst/>
                <a:latin typeface="Times New Roman" panose="02020603050405020304" pitchFamily="18" charset="0"/>
              </a:rPr>
              <a:t>Memory is divided into multiple regions, often just two, with one region being the nursery region and one being the long-lived region</a:t>
            </a:r>
          </a:p>
          <a:p>
            <a:pPr algn="l"/>
            <a:r>
              <a:rPr lang="en-US" b="0" i="0" dirty="0">
                <a:solidFill>
                  <a:srgbClr val="000000"/>
                </a:solidFill>
                <a:effectLst/>
                <a:latin typeface="Times New Roman" panose="02020603050405020304" pitchFamily="18" charset="0"/>
              </a:rPr>
              <a:t>When space runs low, the garbage collector garbage collects in the nursery region. If not enough space can be reclaimed in the nursery region, garbage collects successively in higher regions, thus weeding out older lived blocks that have become unusable.</a:t>
            </a:r>
          </a:p>
          <a:p>
            <a:pPr algn="l"/>
            <a:r>
              <a:rPr lang="en-US" b="0" i="0" dirty="0">
                <a:solidFill>
                  <a:srgbClr val="000000"/>
                </a:solidFill>
                <a:effectLst/>
                <a:latin typeface="Times New Roman" panose="02020603050405020304" pitchFamily="18" charset="0"/>
              </a:rPr>
              <a:t>After some number of collections, frequently just one, blocks get promoted from their region to the next older region in a manner similar to stop-and-copy.</a:t>
            </a:r>
          </a:p>
          <a:p>
            <a:pPr algn="l">
              <a:buFont typeface="Wingdings" panose="05000000000000000000" pitchFamily="2" charset="2"/>
              <a:buChar char="ü"/>
            </a:pPr>
            <a:r>
              <a:rPr lang="en-US" b="0" i="0" dirty="0">
                <a:solidFill>
                  <a:srgbClr val="000000"/>
                </a:solidFill>
                <a:effectLst/>
                <a:latin typeface="Times New Roman" panose="02020603050405020304" pitchFamily="18" charset="0"/>
              </a:rPr>
              <a:t>Advantage: </a:t>
            </a:r>
          </a:p>
          <a:p>
            <a:pPr marL="0" indent="0" algn="l">
              <a:buNone/>
            </a:pPr>
            <a:r>
              <a:rPr lang="en-US" dirty="0">
                <a:solidFill>
                  <a:srgbClr val="000000"/>
                </a:solidFill>
                <a:latin typeface="Times New Roman" panose="02020603050405020304" pitchFamily="18" charset="0"/>
              </a:rPr>
              <a:t>           </a:t>
            </a:r>
            <a:r>
              <a:rPr lang="en-US" b="0" i="0" dirty="0">
                <a:solidFill>
                  <a:srgbClr val="000000"/>
                </a:solidFill>
                <a:effectLst/>
                <a:latin typeface="Times New Roman" panose="02020603050405020304" pitchFamily="18" charset="0"/>
              </a:rPr>
              <a:t>Decreases the length of pauses by garbage collecting smaller regions</a:t>
            </a:r>
          </a:p>
          <a:p>
            <a:pPr algn="l">
              <a:buFont typeface="Wingdings" panose="05000000000000000000" pitchFamily="2" charset="2"/>
              <a:buChar char="ü"/>
            </a:pPr>
            <a:r>
              <a:rPr lang="en-US" b="0" i="0" dirty="0">
                <a:solidFill>
                  <a:srgbClr val="000000"/>
                </a:solidFill>
                <a:effectLst/>
                <a:latin typeface="Times New Roman" panose="02020603050405020304" pitchFamily="18" charset="0"/>
              </a:rPr>
              <a:t>Disadvantage: </a:t>
            </a:r>
          </a:p>
          <a:p>
            <a:pPr marL="0" indent="0" algn="l">
              <a:buNone/>
            </a:pPr>
            <a:r>
              <a:rPr lang="en-US" dirty="0">
                <a:solidFill>
                  <a:srgbClr val="000000"/>
                </a:solidFill>
                <a:latin typeface="Times New Roman" panose="02020603050405020304" pitchFamily="18" charset="0"/>
              </a:rPr>
              <a:t>          </a:t>
            </a:r>
            <a:r>
              <a:rPr lang="en-US" b="0" i="0" dirty="0">
                <a:solidFill>
                  <a:srgbClr val="000000"/>
                </a:solidFill>
                <a:effectLst/>
                <a:latin typeface="Times New Roman" panose="02020603050405020304" pitchFamily="18" charset="0"/>
              </a:rPr>
              <a:t>Much more complicated and can slow down overall execution by requiring the instrumentation of pointer assignments.     </a:t>
            </a:r>
          </a:p>
          <a:p>
            <a:pPr marL="0" indent="0" algn="l">
              <a:buNone/>
            </a:pPr>
            <a:r>
              <a:rPr lang="en-US" dirty="0">
                <a:solidFill>
                  <a:srgbClr val="000000"/>
                </a:solidFill>
                <a:latin typeface="Times New Roman" panose="02020603050405020304" pitchFamily="18" charset="0"/>
              </a:rPr>
              <a:t>       </a:t>
            </a:r>
            <a:r>
              <a:rPr lang="en-US" b="0" i="0" dirty="0">
                <a:solidFill>
                  <a:srgbClr val="000000"/>
                </a:solidFill>
                <a:effectLst/>
                <a:latin typeface="Times New Roman" panose="02020603050405020304" pitchFamily="18" charset="0"/>
              </a:rPr>
              <a:t>However, the instrumentation is pretty cheap. </a:t>
            </a:r>
          </a:p>
          <a:p>
            <a:pPr algn="l"/>
            <a:endParaRPr lang="en-US" b="0" i="0" dirty="0">
              <a:solidFill>
                <a:srgbClr val="000000"/>
              </a:solidFill>
              <a:effectLst/>
              <a:latin typeface="Times New Roman" panose="02020603050405020304" pitchFamily="18" charset="0"/>
            </a:endParaRPr>
          </a:p>
          <a:p>
            <a:endParaRPr lang="en-IN" dirty="0"/>
          </a:p>
        </p:txBody>
      </p:sp>
    </p:spTree>
    <p:extLst>
      <p:ext uri="{BB962C8B-B14F-4D97-AF65-F5344CB8AC3E}">
        <p14:creationId xmlns:p14="http://schemas.microsoft.com/office/powerpoint/2010/main" val="184679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a:xfrm>
            <a:off x="770859" y="124478"/>
            <a:ext cx="10516901" cy="677003"/>
          </a:xfrm>
        </p:spPr>
        <p:txBody>
          <a:bodyPr>
            <a:normAutofit/>
          </a:bodyPr>
          <a:lstStyle/>
          <a:p>
            <a:r>
              <a:rPr lang="en-US" sz="2400" b="1" dirty="0">
                <a:solidFill>
                  <a:srgbClr val="C00000"/>
                </a:solidFill>
              </a:rPr>
              <a:t>Phases of garbage collection – mark –sweep-compact</a:t>
            </a:r>
            <a:endParaRPr lang="en-IN" sz="2400" b="1" dirty="0">
              <a:solidFill>
                <a:srgbClr val="C00000"/>
              </a:solidFill>
            </a:endParaRPr>
          </a:p>
        </p:txBody>
      </p:sp>
      <p:pic>
        <p:nvPicPr>
          <p:cNvPr id="5" name="Picture 4">
            <a:extLst>
              <a:ext uri="{FF2B5EF4-FFF2-40B4-BE49-F238E27FC236}">
                <a16:creationId xmlns:a16="http://schemas.microsoft.com/office/drawing/2014/main" id="{FA725C8E-E68F-5311-28DB-9DA697C2BBAE}"/>
              </a:ext>
            </a:extLst>
          </p:cNvPr>
          <p:cNvPicPr>
            <a:picLocks noChangeAspect="1"/>
          </p:cNvPicPr>
          <p:nvPr/>
        </p:nvPicPr>
        <p:blipFill>
          <a:blip r:embed="rId2"/>
          <a:stretch>
            <a:fillRect/>
          </a:stretch>
        </p:blipFill>
        <p:spPr>
          <a:xfrm>
            <a:off x="182880" y="914493"/>
            <a:ext cx="8432800" cy="5029014"/>
          </a:xfrm>
          <a:prstGeom prst="rect">
            <a:avLst/>
          </a:prstGeom>
        </p:spPr>
      </p:pic>
      <p:pic>
        <p:nvPicPr>
          <p:cNvPr id="11" name="Picture 10">
            <a:extLst>
              <a:ext uri="{FF2B5EF4-FFF2-40B4-BE49-F238E27FC236}">
                <a16:creationId xmlns:a16="http://schemas.microsoft.com/office/drawing/2014/main" id="{096A4678-3805-FB2C-C2B7-39D81DAA4897}"/>
              </a:ext>
            </a:extLst>
          </p:cNvPr>
          <p:cNvPicPr>
            <a:picLocks noChangeAspect="1"/>
          </p:cNvPicPr>
          <p:nvPr/>
        </p:nvPicPr>
        <p:blipFill>
          <a:blip r:embed="rId3"/>
          <a:stretch>
            <a:fillRect/>
          </a:stretch>
        </p:blipFill>
        <p:spPr>
          <a:xfrm>
            <a:off x="8615680" y="914493"/>
            <a:ext cx="3352399" cy="5029014"/>
          </a:xfrm>
          <a:prstGeom prst="rect">
            <a:avLst/>
          </a:prstGeom>
        </p:spPr>
      </p:pic>
    </p:spTree>
    <p:extLst>
      <p:ext uri="{BB962C8B-B14F-4D97-AF65-F5344CB8AC3E}">
        <p14:creationId xmlns:p14="http://schemas.microsoft.com/office/powerpoint/2010/main" val="783765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Why compacting?</a:t>
            </a:r>
            <a:endParaRPr lang="en-IN" dirty="0"/>
          </a:p>
        </p:txBody>
      </p:sp>
      <p:pic>
        <p:nvPicPr>
          <p:cNvPr id="5" name="Picture 4">
            <a:extLst>
              <a:ext uri="{FF2B5EF4-FFF2-40B4-BE49-F238E27FC236}">
                <a16:creationId xmlns:a16="http://schemas.microsoft.com/office/drawing/2014/main" id="{BD05D30F-85D6-BE6C-EBD4-F0AF076DF7D6}"/>
              </a:ext>
            </a:extLst>
          </p:cNvPr>
          <p:cNvPicPr>
            <a:picLocks noChangeAspect="1"/>
          </p:cNvPicPr>
          <p:nvPr/>
        </p:nvPicPr>
        <p:blipFill>
          <a:blip r:embed="rId2"/>
          <a:stretch>
            <a:fillRect/>
          </a:stretch>
        </p:blipFill>
        <p:spPr>
          <a:xfrm>
            <a:off x="335281" y="1245410"/>
            <a:ext cx="5527040" cy="4367180"/>
          </a:xfrm>
          <a:prstGeom prst="rect">
            <a:avLst/>
          </a:prstGeom>
        </p:spPr>
      </p:pic>
      <p:pic>
        <p:nvPicPr>
          <p:cNvPr id="9" name="Picture 8">
            <a:extLst>
              <a:ext uri="{FF2B5EF4-FFF2-40B4-BE49-F238E27FC236}">
                <a16:creationId xmlns:a16="http://schemas.microsoft.com/office/drawing/2014/main" id="{27F866B3-0323-6FD7-00A8-6D85D0918FE7}"/>
              </a:ext>
            </a:extLst>
          </p:cNvPr>
          <p:cNvPicPr>
            <a:picLocks noChangeAspect="1"/>
          </p:cNvPicPr>
          <p:nvPr/>
        </p:nvPicPr>
        <p:blipFill>
          <a:blip r:embed="rId3"/>
          <a:stretch>
            <a:fillRect/>
          </a:stretch>
        </p:blipFill>
        <p:spPr>
          <a:xfrm>
            <a:off x="6096000" y="1245410"/>
            <a:ext cx="5852160" cy="4367180"/>
          </a:xfrm>
          <a:prstGeom prst="rect">
            <a:avLst/>
          </a:prstGeom>
        </p:spPr>
      </p:pic>
    </p:spTree>
    <p:extLst>
      <p:ext uri="{BB962C8B-B14F-4D97-AF65-F5344CB8AC3E}">
        <p14:creationId xmlns:p14="http://schemas.microsoft.com/office/powerpoint/2010/main" val="590150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Mark and copy</a:t>
            </a:r>
            <a:endParaRPr lang="en-IN" dirty="0"/>
          </a:p>
        </p:txBody>
      </p:sp>
      <p:pic>
        <p:nvPicPr>
          <p:cNvPr id="5" name="Picture 4">
            <a:extLst>
              <a:ext uri="{FF2B5EF4-FFF2-40B4-BE49-F238E27FC236}">
                <a16:creationId xmlns:a16="http://schemas.microsoft.com/office/drawing/2014/main" id="{99147068-5FE5-21AB-47EA-66691970328F}"/>
              </a:ext>
            </a:extLst>
          </p:cNvPr>
          <p:cNvPicPr>
            <a:picLocks noChangeAspect="1"/>
          </p:cNvPicPr>
          <p:nvPr/>
        </p:nvPicPr>
        <p:blipFill>
          <a:blip r:embed="rId2"/>
          <a:stretch>
            <a:fillRect/>
          </a:stretch>
        </p:blipFill>
        <p:spPr>
          <a:xfrm>
            <a:off x="0" y="1035895"/>
            <a:ext cx="12192000" cy="4786209"/>
          </a:xfrm>
          <a:prstGeom prst="rect">
            <a:avLst/>
          </a:prstGeom>
        </p:spPr>
      </p:pic>
    </p:spTree>
    <p:extLst>
      <p:ext uri="{BB962C8B-B14F-4D97-AF65-F5344CB8AC3E}">
        <p14:creationId xmlns:p14="http://schemas.microsoft.com/office/powerpoint/2010/main" val="650483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Mark and copy</a:t>
            </a:r>
            <a:endParaRPr lang="en-IN" dirty="0"/>
          </a:p>
        </p:txBody>
      </p:sp>
      <p:pic>
        <p:nvPicPr>
          <p:cNvPr id="4" name="Picture 3">
            <a:extLst>
              <a:ext uri="{FF2B5EF4-FFF2-40B4-BE49-F238E27FC236}">
                <a16:creationId xmlns:a16="http://schemas.microsoft.com/office/drawing/2014/main" id="{B0A8DE02-1E1F-EC58-8003-361ECA120EB4}"/>
              </a:ext>
            </a:extLst>
          </p:cNvPr>
          <p:cNvPicPr>
            <a:picLocks noChangeAspect="1"/>
          </p:cNvPicPr>
          <p:nvPr/>
        </p:nvPicPr>
        <p:blipFill>
          <a:blip r:embed="rId2"/>
          <a:stretch>
            <a:fillRect/>
          </a:stretch>
        </p:blipFill>
        <p:spPr>
          <a:xfrm>
            <a:off x="0" y="860552"/>
            <a:ext cx="12192000" cy="5136896"/>
          </a:xfrm>
          <a:prstGeom prst="rect">
            <a:avLst/>
          </a:prstGeom>
        </p:spPr>
      </p:pic>
    </p:spTree>
    <p:extLst>
      <p:ext uri="{BB962C8B-B14F-4D97-AF65-F5344CB8AC3E}">
        <p14:creationId xmlns:p14="http://schemas.microsoft.com/office/powerpoint/2010/main" val="3091043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pic>
        <p:nvPicPr>
          <p:cNvPr id="5" name="Picture 4">
            <a:extLst>
              <a:ext uri="{FF2B5EF4-FFF2-40B4-BE49-F238E27FC236}">
                <a16:creationId xmlns:a16="http://schemas.microsoft.com/office/drawing/2014/main" id="{2A272D67-FABE-FB3A-7CBC-D2603D5C3482}"/>
              </a:ext>
            </a:extLst>
          </p:cNvPr>
          <p:cNvPicPr>
            <a:picLocks noChangeAspect="1"/>
          </p:cNvPicPr>
          <p:nvPr/>
        </p:nvPicPr>
        <p:blipFill>
          <a:blip r:embed="rId2"/>
          <a:stretch>
            <a:fillRect/>
          </a:stretch>
        </p:blipFill>
        <p:spPr>
          <a:xfrm>
            <a:off x="1451579" y="1374535"/>
            <a:ext cx="8907265" cy="4364375"/>
          </a:xfrm>
          <a:prstGeom prst="rect">
            <a:avLst/>
          </a:prstGeom>
        </p:spPr>
      </p:pic>
    </p:spTree>
    <p:extLst>
      <p:ext uri="{BB962C8B-B14F-4D97-AF65-F5344CB8AC3E}">
        <p14:creationId xmlns:p14="http://schemas.microsoft.com/office/powerpoint/2010/main" val="437743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pic>
        <p:nvPicPr>
          <p:cNvPr id="4" name="Picture 3">
            <a:extLst>
              <a:ext uri="{FF2B5EF4-FFF2-40B4-BE49-F238E27FC236}">
                <a16:creationId xmlns:a16="http://schemas.microsoft.com/office/drawing/2014/main" id="{959C9C99-8E84-4EE2-AD0B-1FBCB313DAFB}"/>
              </a:ext>
            </a:extLst>
          </p:cNvPr>
          <p:cNvPicPr>
            <a:picLocks noChangeAspect="1"/>
          </p:cNvPicPr>
          <p:nvPr/>
        </p:nvPicPr>
        <p:blipFill>
          <a:blip r:embed="rId2"/>
          <a:stretch>
            <a:fillRect/>
          </a:stretch>
        </p:blipFill>
        <p:spPr>
          <a:xfrm>
            <a:off x="1559170" y="1472168"/>
            <a:ext cx="6963508" cy="4113997"/>
          </a:xfrm>
          <a:prstGeom prst="rect">
            <a:avLst/>
          </a:prstGeom>
        </p:spPr>
      </p:pic>
      <p:sp>
        <p:nvSpPr>
          <p:cNvPr id="6" name="TextBox 5">
            <a:extLst>
              <a:ext uri="{FF2B5EF4-FFF2-40B4-BE49-F238E27FC236}">
                <a16:creationId xmlns:a16="http://schemas.microsoft.com/office/drawing/2014/main" id="{04F1AEC1-879E-BEAC-A2BB-58DC147D45A4}"/>
              </a:ext>
            </a:extLst>
          </p:cNvPr>
          <p:cNvSpPr txBox="1"/>
          <p:nvPr/>
        </p:nvSpPr>
        <p:spPr>
          <a:xfrm>
            <a:off x="8932985" y="1758462"/>
            <a:ext cx="2930769" cy="2031325"/>
          </a:xfrm>
          <a:prstGeom prst="rect">
            <a:avLst/>
          </a:prstGeom>
          <a:noFill/>
        </p:spPr>
        <p:txBody>
          <a:bodyPr wrap="square" rtlCol="0">
            <a:spAutoFit/>
          </a:bodyPr>
          <a:lstStyle/>
          <a:p>
            <a:r>
              <a:rPr lang="en-US" dirty="0"/>
              <a:t>New objects are created in Eden space. </a:t>
            </a:r>
          </a:p>
          <a:p>
            <a:r>
              <a:rPr lang="en-US" dirty="0"/>
              <a:t>When the Eden gets full, it will perform Minor GC and it moves all Live Objects from Eden to S1 and dead objects will be garbage collected.</a:t>
            </a:r>
            <a:endParaRPr lang="en-IN" dirty="0"/>
          </a:p>
        </p:txBody>
      </p:sp>
    </p:spTree>
    <p:extLst>
      <p:ext uri="{BB962C8B-B14F-4D97-AF65-F5344CB8AC3E}">
        <p14:creationId xmlns:p14="http://schemas.microsoft.com/office/powerpoint/2010/main" val="1448228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4" name="TextBox 3">
            <a:extLst>
              <a:ext uri="{FF2B5EF4-FFF2-40B4-BE49-F238E27FC236}">
                <a16:creationId xmlns:a16="http://schemas.microsoft.com/office/drawing/2014/main" id="{1D5B071E-E31A-C758-49ED-3E675FC9E47D}"/>
              </a:ext>
            </a:extLst>
          </p:cNvPr>
          <p:cNvSpPr txBox="1"/>
          <p:nvPr/>
        </p:nvSpPr>
        <p:spPr>
          <a:xfrm>
            <a:off x="9390185" y="1390581"/>
            <a:ext cx="2177560" cy="1569660"/>
          </a:xfrm>
          <a:prstGeom prst="rect">
            <a:avLst/>
          </a:prstGeom>
          <a:noFill/>
        </p:spPr>
        <p:txBody>
          <a:bodyPr wrap="square">
            <a:spAutoFit/>
          </a:bodyPr>
          <a:lstStyle/>
          <a:p>
            <a:pPr algn="just"/>
            <a:r>
              <a:rPr lang="en-US" sz="2400" dirty="0"/>
              <a:t>When the Eden gets full, it will perform Minor GC</a:t>
            </a:r>
            <a:endParaRPr lang="en-IN" sz="2400" dirty="0"/>
          </a:p>
        </p:txBody>
      </p:sp>
      <p:pic>
        <p:nvPicPr>
          <p:cNvPr id="7" name="Picture 6">
            <a:extLst>
              <a:ext uri="{FF2B5EF4-FFF2-40B4-BE49-F238E27FC236}">
                <a16:creationId xmlns:a16="http://schemas.microsoft.com/office/drawing/2014/main" id="{79467555-098B-B12F-C2E1-03E35967E8A9}"/>
              </a:ext>
            </a:extLst>
          </p:cNvPr>
          <p:cNvPicPr>
            <a:picLocks noChangeAspect="1"/>
          </p:cNvPicPr>
          <p:nvPr/>
        </p:nvPicPr>
        <p:blipFill>
          <a:blip r:embed="rId2"/>
          <a:stretch>
            <a:fillRect/>
          </a:stretch>
        </p:blipFill>
        <p:spPr>
          <a:xfrm>
            <a:off x="1219199" y="1250687"/>
            <a:ext cx="7945357" cy="4356626"/>
          </a:xfrm>
          <a:prstGeom prst="rect">
            <a:avLst/>
          </a:prstGeom>
        </p:spPr>
      </p:pic>
    </p:spTree>
    <p:extLst>
      <p:ext uri="{BB962C8B-B14F-4D97-AF65-F5344CB8AC3E}">
        <p14:creationId xmlns:p14="http://schemas.microsoft.com/office/powerpoint/2010/main" val="1240410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4" name="TextBox 3">
            <a:extLst>
              <a:ext uri="{FF2B5EF4-FFF2-40B4-BE49-F238E27FC236}">
                <a16:creationId xmlns:a16="http://schemas.microsoft.com/office/drawing/2014/main" id="{B76F3BB9-29FE-347D-2B95-7494C5215F01}"/>
              </a:ext>
            </a:extLst>
          </p:cNvPr>
          <p:cNvSpPr txBox="1"/>
          <p:nvPr/>
        </p:nvSpPr>
        <p:spPr>
          <a:xfrm>
            <a:off x="9237784" y="1599419"/>
            <a:ext cx="2368062" cy="2308324"/>
          </a:xfrm>
          <a:prstGeom prst="rect">
            <a:avLst/>
          </a:prstGeom>
          <a:noFill/>
        </p:spPr>
        <p:txBody>
          <a:bodyPr wrap="square">
            <a:spAutoFit/>
          </a:bodyPr>
          <a:lstStyle/>
          <a:p>
            <a:pPr algn="just"/>
            <a:r>
              <a:rPr lang="en-US" sz="2400" dirty="0"/>
              <a:t>It moves all Live Objects from Eden to S1 and dead objects will be garbage collected.</a:t>
            </a:r>
            <a:endParaRPr lang="en-IN" sz="2400" dirty="0"/>
          </a:p>
        </p:txBody>
      </p:sp>
      <p:pic>
        <p:nvPicPr>
          <p:cNvPr id="6" name="Picture 5">
            <a:extLst>
              <a:ext uri="{FF2B5EF4-FFF2-40B4-BE49-F238E27FC236}">
                <a16:creationId xmlns:a16="http://schemas.microsoft.com/office/drawing/2014/main" id="{20606F91-2495-D3EF-FD61-F3F779401BC9}"/>
              </a:ext>
            </a:extLst>
          </p:cNvPr>
          <p:cNvPicPr>
            <a:picLocks noChangeAspect="1"/>
          </p:cNvPicPr>
          <p:nvPr/>
        </p:nvPicPr>
        <p:blipFill>
          <a:blip r:embed="rId2"/>
          <a:stretch>
            <a:fillRect/>
          </a:stretch>
        </p:blipFill>
        <p:spPr>
          <a:xfrm>
            <a:off x="363415" y="1431455"/>
            <a:ext cx="4220308" cy="3290583"/>
          </a:xfrm>
          <a:prstGeom prst="rect">
            <a:avLst/>
          </a:prstGeom>
        </p:spPr>
      </p:pic>
      <p:pic>
        <p:nvPicPr>
          <p:cNvPr id="8" name="Picture 7">
            <a:extLst>
              <a:ext uri="{FF2B5EF4-FFF2-40B4-BE49-F238E27FC236}">
                <a16:creationId xmlns:a16="http://schemas.microsoft.com/office/drawing/2014/main" id="{AAA7D7BB-02F8-FEB3-C4EC-6A22797C9FD7}"/>
              </a:ext>
            </a:extLst>
          </p:cNvPr>
          <p:cNvPicPr>
            <a:picLocks noChangeAspect="1"/>
          </p:cNvPicPr>
          <p:nvPr/>
        </p:nvPicPr>
        <p:blipFill>
          <a:blip r:embed="rId3"/>
          <a:stretch>
            <a:fillRect/>
          </a:stretch>
        </p:blipFill>
        <p:spPr>
          <a:xfrm>
            <a:off x="4736123" y="1443676"/>
            <a:ext cx="4220308" cy="3278362"/>
          </a:xfrm>
          <a:prstGeom prst="rect">
            <a:avLst/>
          </a:prstGeom>
        </p:spPr>
      </p:pic>
    </p:spTree>
    <p:extLst>
      <p:ext uri="{BB962C8B-B14F-4D97-AF65-F5344CB8AC3E}">
        <p14:creationId xmlns:p14="http://schemas.microsoft.com/office/powerpoint/2010/main" val="2870418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8622-1985-7678-5156-736FAA9672E4}"/>
              </a:ext>
            </a:extLst>
          </p:cNvPr>
          <p:cNvSpPr>
            <a:spLocks noGrp="1"/>
          </p:cNvSpPr>
          <p:nvPr>
            <p:ph type="title"/>
          </p:nvPr>
        </p:nvSpPr>
        <p:spPr>
          <a:xfrm>
            <a:off x="1451579" y="395657"/>
            <a:ext cx="9603275" cy="572010"/>
          </a:xfrm>
        </p:spPr>
        <p:txBody>
          <a:bodyPr>
            <a:normAutofit/>
          </a:bodyPr>
          <a:lstStyle/>
          <a:p>
            <a:pPr algn="ctr"/>
            <a:r>
              <a:rPr lang="en-US" sz="28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Types of VM</a:t>
            </a:r>
            <a:endParaRPr lang="en-IN" sz="4400" dirty="0">
              <a:solidFill>
                <a:srgbClr val="C00000"/>
              </a:solidFill>
            </a:endParaRPr>
          </a:p>
        </p:txBody>
      </p:sp>
      <p:sp>
        <p:nvSpPr>
          <p:cNvPr id="3" name="Content Placeholder 2">
            <a:extLst>
              <a:ext uri="{FF2B5EF4-FFF2-40B4-BE49-F238E27FC236}">
                <a16:creationId xmlns:a16="http://schemas.microsoft.com/office/drawing/2014/main" id="{A42DD606-A304-1926-A0AB-83973D10892D}"/>
              </a:ext>
            </a:extLst>
          </p:cNvPr>
          <p:cNvSpPr>
            <a:spLocks noGrp="1"/>
          </p:cNvSpPr>
          <p:nvPr>
            <p:ph idx="1"/>
          </p:nvPr>
        </p:nvSpPr>
        <p:spPr/>
        <p:txBody>
          <a:bodyPr>
            <a:normAutofit lnSpcReduction="10000"/>
          </a:bodyPr>
          <a:lstStyle/>
          <a:p>
            <a:pPr>
              <a:lnSpc>
                <a:spcPct val="107000"/>
              </a:lnSpc>
              <a:buFont typeface="Wingdings" panose="05000000000000000000" pitchFamily="2" charset="2"/>
              <a:buChar char="Ø"/>
            </a:pPr>
            <a:r>
              <a:rPr lang="en-US" dirty="0">
                <a:solidFill>
                  <a:srgbClr val="C00000"/>
                </a:solidFill>
                <a:effectLst/>
                <a:latin typeface="Calibri" panose="020F0502020204030204" pitchFamily="34" charset="0"/>
                <a:ea typeface="Calibri" panose="020F0502020204030204" pitchFamily="34" charset="0"/>
                <a:cs typeface="Latha" panose="020B0604020202020204" pitchFamily="34" charset="0"/>
              </a:rPr>
              <a:t>Hard-ware-based or System based VM   </a:t>
            </a:r>
            <a:r>
              <a:rPr lang="en-US" dirty="0">
                <a:effectLst/>
                <a:latin typeface="Calibri" panose="020F0502020204030204" pitchFamily="34" charset="0"/>
                <a:ea typeface="Calibri" panose="020F0502020204030204" pitchFamily="34" charset="0"/>
                <a:cs typeface="Latha" panose="020B0604020202020204" pitchFamily="34" charset="0"/>
              </a:rPr>
              <a:t>-    It provides Several Logical systems on the same computer with strong Isolation from each other. The main advantage of Hard-ware  based VM is for effective utilization of hardware resources: Examples</a:t>
            </a:r>
            <a:endParaRPr lang="en-IN"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a:lnSpc>
                <a:spcPct val="107000"/>
              </a:lnSpc>
              <a:buFont typeface="+mj-lt"/>
              <a:buAutoNum type="arabicParenR"/>
            </a:pPr>
            <a:r>
              <a:rPr lang="en-US" sz="1600" dirty="0">
                <a:effectLst/>
                <a:latin typeface="Calibri" panose="020F0502020204030204" pitchFamily="34" charset="0"/>
                <a:ea typeface="Calibri" panose="020F0502020204030204" pitchFamily="34" charset="0"/>
                <a:cs typeface="Latha" panose="020B0604020202020204" pitchFamily="34" charset="0"/>
              </a:rPr>
              <a:t>KVM (Kernal-Based VM) for Linux Systems</a:t>
            </a:r>
            <a:endParaRPr lang="en-IN" sz="16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a:lnSpc>
                <a:spcPct val="107000"/>
              </a:lnSpc>
              <a:buFont typeface="+mj-lt"/>
              <a:buAutoNum type="arabicParenR"/>
            </a:pPr>
            <a:r>
              <a:rPr lang="en-US" sz="1600" dirty="0">
                <a:effectLst/>
                <a:latin typeface="Calibri" panose="020F0502020204030204" pitchFamily="34" charset="0"/>
                <a:ea typeface="Calibri" panose="020F0502020204030204" pitchFamily="34" charset="0"/>
                <a:cs typeface="Latha" panose="020B0604020202020204" pitchFamily="34" charset="0"/>
              </a:rPr>
              <a:t>VMware (Virtual Machine ware)</a:t>
            </a:r>
            <a:endParaRPr lang="en-IN" sz="16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a:lnSpc>
                <a:spcPct val="107000"/>
              </a:lnSpc>
              <a:buFont typeface="+mj-lt"/>
              <a:buAutoNum type="arabicParenR"/>
            </a:pPr>
            <a:r>
              <a:rPr lang="en-US" sz="1600" dirty="0">
                <a:effectLst/>
                <a:latin typeface="Calibri" panose="020F0502020204030204" pitchFamily="34" charset="0"/>
                <a:ea typeface="Calibri" panose="020F0502020204030204" pitchFamily="34" charset="0"/>
                <a:cs typeface="Latha" panose="020B0604020202020204" pitchFamily="34" charset="0"/>
              </a:rPr>
              <a:t>Xen</a:t>
            </a:r>
            <a:endParaRPr lang="en-IN" sz="16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a:lnSpc>
                <a:spcPct val="107000"/>
              </a:lnSpc>
              <a:buFont typeface="+mj-lt"/>
              <a:buAutoNum type="arabicParenR"/>
            </a:pPr>
            <a:r>
              <a:rPr lang="en-US" sz="1600" dirty="0">
                <a:effectLst/>
                <a:latin typeface="Calibri" panose="020F0502020204030204" pitchFamily="34" charset="0"/>
                <a:ea typeface="Calibri" panose="020F0502020204030204" pitchFamily="34" charset="0"/>
                <a:cs typeface="Latha" panose="020B0604020202020204" pitchFamily="34" charset="0"/>
              </a:rPr>
              <a:t>Cloud Computing</a:t>
            </a:r>
            <a:endParaRPr lang="en-IN" sz="16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buFont typeface="Wingdings" panose="05000000000000000000" pitchFamily="2" charset="2"/>
              <a:buChar char="Ø"/>
            </a:pPr>
            <a:r>
              <a:rPr lang="en-US" sz="18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 Application-based or Software-based or Process-based VM: </a:t>
            </a:r>
            <a:r>
              <a:rPr lang="en-US" sz="1800" dirty="0">
                <a:solidFill>
                  <a:srgbClr val="C00000"/>
                </a:solidFill>
                <a:latin typeface="Calibri" panose="020F0502020204030204" pitchFamily="34" charset="0"/>
                <a:ea typeface="Calibri" panose="020F0502020204030204" pitchFamily="34" charset="0"/>
                <a:cs typeface="Latha" panose="020B0604020202020204" pitchFamily="34" charset="0"/>
              </a:rPr>
              <a:t> - </a:t>
            </a:r>
            <a:r>
              <a:rPr lang="en-US" sz="1800" dirty="0">
                <a:effectLst/>
                <a:latin typeface="Calibri" panose="020F0502020204030204" pitchFamily="34" charset="0"/>
                <a:ea typeface="Calibri" panose="020F0502020204030204" pitchFamily="34" charset="0"/>
                <a:cs typeface="Latha" panose="020B0604020202020204" pitchFamily="34" charset="0"/>
              </a:rPr>
              <a:t>These VM acts as Runtime Engines to Run a particular programming Language application. Examples:</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a:lnSpc>
                <a:spcPct val="107000"/>
              </a:lnSpc>
              <a:buFont typeface="+mj-lt"/>
              <a:buAutoNum type="arabicParenR"/>
            </a:pPr>
            <a:r>
              <a:rPr lang="en-US" sz="1600" dirty="0">
                <a:effectLst/>
                <a:latin typeface="Calibri" panose="020F0502020204030204" pitchFamily="34" charset="0"/>
                <a:ea typeface="Calibri" panose="020F0502020204030204" pitchFamily="34" charset="0"/>
                <a:cs typeface="Latha" panose="020B0604020202020204" pitchFamily="34" charset="0"/>
              </a:rPr>
              <a:t>JVM Acts as Runtime Engine to Run Java Applications</a:t>
            </a:r>
            <a:endParaRPr lang="en-IN" sz="16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a:lnSpc>
                <a:spcPct val="107000"/>
              </a:lnSpc>
              <a:buFont typeface="+mj-lt"/>
              <a:buAutoNum type="arabicParenR"/>
            </a:pPr>
            <a:r>
              <a:rPr lang="en-US" sz="1600" dirty="0">
                <a:effectLst/>
                <a:latin typeface="Calibri" panose="020F0502020204030204" pitchFamily="34" charset="0"/>
                <a:ea typeface="Calibri" panose="020F0502020204030204" pitchFamily="34" charset="0"/>
                <a:cs typeface="Latha" panose="020B0604020202020204" pitchFamily="34" charset="0"/>
              </a:rPr>
              <a:t>PVM (Parrot VM) acts as Runtime Engine to Run Scripting Language like PERL</a:t>
            </a:r>
            <a:endParaRPr lang="en-IN" sz="16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a:lnSpc>
                <a:spcPct val="107000"/>
              </a:lnSpc>
              <a:spcAft>
                <a:spcPts val="800"/>
              </a:spcAft>
              <a:buFont typeface="+mj-lt"/>
              <a:buAutoNum type="arabicParenR"/>
            </a:pPr>
            <a:r>
              <a:rPr lang="en-US" sz="1600" dirty="0">
                <a:effectLst/>
                <a:latin typeface="Calibri" panose="020F0502020204030204" pitchFamily="34" charset="0"/>
                <a:ea typeface="Calibri" panose="020F0502020204030204" pitchFamily="34" charset="0"/>
                <a:cs typeface="Latha" panose="020B0604020202020204" pitchFamily="34" charset="0"/>
              </a:rPr>
              <a:t>CLR(Common Language Runtime) acts as Runtime Engine to run </a:t>
            </a:r>
            <a:r>
              <a:rPr lang="en-US" sz="1600" dirty="0" err="1">
                <a:effectLst/>
                <a:latin typeface="Calibri" panose="020F0502020204030204" pitchFamily="34" charset="0"/>
                <a:ea typeface="Calibri" panose="020F0502020204030204" pitchFamily="34" charset="0"/>
                <a:cs typeface="Latha" panose="020B0604020202020204" pitchFamily="34" charset="0"/>
              </a:rPr>
              <a:t>.Net</a:t>
            </a:r>
            <a:r>
              <a:rPr lang="en-US" sz="1600" dirty="0">
                <a:effectLst/>
                <a:latin typeface="Calibri" panose="020F0502020204030204" pitchFamily="34" charset="0"/>
                <a:ea typeface="Calibri" panose="020F0502020204030204" pitchFamily="34" charset="0"/>
                <a:cs typeface="Latha" panose="020B0604020202020204" pitchFamily="34" charset="0"/>
              </a:rPr>
              <a:t> Based applications</a:t>
            </a:r>
            <a:endParaRPr lang="en-IN" sz="16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spTree>
    <p:extLst>
      <p:ext uri="{BB962C8B-B14F-4D97-AF65-F5344CB8AC3E}">
        <p14:creationId xmlns:p14="http://schemas.microsoft.com/office/powerpoint/2010/main" val="4154117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pic>
        <p:nvPicPr>
          <p:cNvPr id="4" name="Picture 3">
            <a:extLst>
              <a:ext uri="{FF2B5EF4-FFF2-40B4-BE49-F238E27FC236}">
                <a16:creationId xmlns:a16="http://schemas.microsoft.com/office/drawing/2014/main" id="{EF33EA55-331C-B94E-06F2-A644D9B53AA4}"/>
              </a:ext>
            </a:extLst>
          </p:cNvPr>
          <p:cNvPicPr>
            <a:picLocks noChangeAspect="1"/>
          </p:cNvPicPr>
          <p:nvPr/>
        </p:nvPicPr>
        <p:blipFill>
          <a:blip r:embed="rId2"/>
          <a:stretch>
            <a:fillRect/>
          </a:stretch>
        </p:blipFill>
        <p:spPr>
          <a:xfrm>
            <a:off x="1207477" y="1412368"/>
            <a:ext cx="6330461" cy="3839569"/>
          </a:xfrm>
          <a:prstGeom prst="rect">
            <a:avLst/>
          </a:prstGeom>
        </p:spPr>
      </p:pic>
      <p:sp>
        <p:nvSpPr>
          <p:cNvPr id="5" name="TextBox 4">
            <a:extLst>
              <a:ext uri="{FF2B5EF4-FFF2-40B4-BE49-F238E27FC236}">
                <a16:creationId xmlns:a16="http://schemas.microsoft.com/office/drawing/2014/main" id="{AB6CEC0A-9AA2-41C9-E9BC-041297342F35}"/>
              </a:ext>
            </a:extLst>
          </p:cNvPr>
          <p:cNvSpPr txBox="1"/>
          <p:nvPr/>
        </p:nvSpPr>
        <p:spPr>
          <a:xfrm>
            <a:off x="8628185" y="1652954"/>
            <a:ext cx="2766646" cy="3416320"/>
          </a:xfrm>
          <a:prstGeom prst="rect">
            <a:avLst/>
          </a:prstGeom>
          <a:noFill/>
        </p:spPr>
        <p:txBody>
          <a:bodyPr wrap="square" rtlCol="0">
            <a:spAutoFit/>
          </a:bodyPr>
          <a:lstStyle/>
          <a:p>
            <a:r>
              <a:rPr lang="en-US" sz="2400" dirty="0"/>
              <a:t>The objects which are moved are marked as 1. It means that these objects survived one cycle of GC. </a:t>
            </a:r>
          </a:p>
          <a:p>
            <a:r>
              <a:rPr lang="en-US" sz="2400" dirty="0"/>
              <a:t>Now  Eden is ready to accept new objects.</a:t>
            </a:r>
            <a:endParaRPr lang="en-IN" sz="2400" dirty="0"/>
          </a:p>
        </p:txBody>
      </p:sp>
    </p:spTree>
    <p:extLst>
      <p:ext uri="{BB962C8B-B14F-4D97-AF65-F5344CB8AC3E}">
        <p14:creationId xmlns:p14="http://schemas.microsoft.com/office/powerpoint/2010/main" val="1217082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8335109" y="1302549"/>
            <a:ext cx="3270730" cy="4163795"/>
          </a:xfrm>
        </p:spPr>
        <p:txBody>
          <a:bodyPr/>
          <a:lstStyle/>
          <a:p>
            <a:r>
              <a:rPr lang="en-US" dirty="0"/>
              <a:t>Again Eden will have Live objects and Dead objects. At the same time, S1 will also have dead objects.</a:t>
            </a:r>
            <a:endParaRPr lang="en-IN" dirty="0"/>
          </a:p>
        </p:txBody>
      </p:sp>
      <p:pic>
        <p:nvPicPr>
          <p:cNvPr id="5" name="Picture 4">
            <a:extLst>
              <a:ext uri="{FF2B5EF4-FFF2-40B4-BE49-F238E27FC236}">
                <a16:creationId xmlns:a16="http://schemas.microsoft.com/office/drawing/2014/main" id="{51273CCE-3316-E9C3-13C4-D0835E39D32C}"/>
              </a:ext>
            </a:extLst>
          </p:cNvPr>
          <p:cNvPicPr>
            <a:picLocks noChangeAspect="1"/>
          </p:cNvPicPr>
          <p:nvPr/>
        </p:nvPicPr>
        <p:blipFill>
          <a:blip r:embed="rId2"/>
          <a:stretch>
            <a:fillRect/>
          </a:stretch>
        </p:blipFill>
        <p:spPr>
          <a:xfrm>
            <a:off x="867509" y="1302549"/>
            <a:ext cx="7127630" cy="3975903"/>
          </a:xfrm>
          <a:prstGeom prst="rect">
            <a:avLst/>
          </a:prstGeom>
        </p:spPr>
      </p:pic>
    </p:spTree>
    <p:extLst>
      <p:ext uri="{BB962C8B-B14F-4D97-AF65-F5344CB8AC3E}">
        <p14:creationId xmlns:p14="http://schemas.microsoft.com/office/powerpoint/2010/main" val="3131212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7784123" y="1302551"/>
            <a:ext cx="3270731" cy="4163795"/>
          </a:xfrm>
        </p:spPr>
        <p:txBody>
          <a:bodyPr/>
          <a:lstStyle/>
          <a:p>
            <a:r>
              <a:rPr lang="en-US" dirty="0"/>
              <a:t>Once Eden is full, Minor GC is initiated</a:t>
            </a:r>
            <a:endParaRPr lang="en-IN" dirty="0"/>
          </a:p>
        </p:txBody>
      </p:sp>
      <p:pic>
        <p:nvPicPr>
          <p:cNvPr id="5" name="Picture 4">
            <a:extLst>
              <a:ext uri="{FF2B5EF4-FFF2-40B4-BE49-F238E27FC236}">
                <a16:creationId xmlns:a16="http://schemas.microsoft.com/office/drawing/2014/main" id="{514F2715-CBD8-D9B1-9C31-9E0E476B168C}"/>
              </a:ext>
            </a:extLst>
          </p:cNvPr>
          <p:cNvPicPr>
            <a:picLocks noChangeAspect="1"/>
          </p:cNvPicPr>
          <p:nvPr/>
        </p:nvPicPr>
        <p:blipFill>
          <a:blip r:embed="rId2"/>
          <a:stretch>
            <a:fillRect/>
          </a:stretch>
        </p:blipFill>
        <p:spPr>
          <a:xfrm>
            <a:off x="1451579" y="1466760"/>
            <a:ext cx="5746390" cy="3667947"/>
          </a:xfrm>
          <a:prstGeom prst="rect">
            <a:avLst/>
          </a:prstGeom>
        </p:spPr>
      </p:pic>
    </p:spTree>
    <p:extLst>
      <p:ext uri="{BB962C8B-B14F-4D97-AF65-F5344CB8AC3E}">
        <p14:creationId xmlns:p14="http://schemas.microsoft.com/office/powerpoint/2010/main" val="1813972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7995139" y="1302551"/>
            <a:ext cx="3059716" cy="4163795"/>
          </a:xfrm>
        </p:spPr>
        <p:txBody>
          <a:bodyPr/>
          <a:lstStyle/>
          <a:p>
            <a:r>
              <a:rPr lang="en-US" dirty="0"/>
              <a:t>Now Minor GC will collect all the Live objects from Eden space and S1 to S2.</a:t>
            </a:r>
            <a:endParaRPr lang="en-IN" dirty="0"/>
          </a:p>
        </p:txBody>
      </p:sp>
      <p:pic>
        <p:nvPicPr>
          <p:cNvPr id="5" name="Picture 4">
            <a:extLst>
              <a:ext uri="{FF2B5EF4-FFF2-40B4-BE49-F238E27FC236}">
                <a16:creationId xmlns:a16="http://schemas.microsoft.com/office/drawing/2014/main" id="{AB4AAB6C-55C8-F568-BAD6-7E68911F7AE2}"/>
              </a:ext>
            </a:extLst>
          </p:cNvPr>
          <p:cNvPicPr>
            <a:picLocks noChangeAspect="1"/>
          </p:cNvPicPr>
          <p:nvPr/>
        </p:nvPicPr>
        <p:blipFill>
          <a:blip r:embed="rId2"/>
          <a:stretch>
            <a:fillRect/>
          </a:stretch>
        </p:blipFill>
        <p:spPr>
          <a:xfrm>
            <a:off x="1264009" y="1343582"/>
            <a:ext cx="6435969" cy="3977301"/>
          </a:xfrm>
          <a:prstGeom prst="rect">
            <a:avLst/>
          </a:prstGeom>
        </p:spPr>
      </p:pic>
    </p:spTree>
    <p:extLst>
      <p:ext uri="{BB962C8B-B14F-4D97-AF65-F5344CB8AC3E}">
        <p14:creationId xmlns:p14="http://schemas.microsoft.com/office/powerpoint/2010/main" val="1564369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7760677" y="1302551"/>
            <a:ext cx="3294177" cy="4163795"/>
          </a:xfrm>
        </p:spPr>
        <p:txBody>
          <a:bodyPr/>
          <a:lstStyle/>
          <a:p>
            <a:r>
              <a:rPr lang="en-US" dirty="0"/>
              <a:t>Dead Objects are Garbage collected. Now the counters for the Live Objects will be incremented by 1.</a:t>
            </a:r>
            <a:endParaRPr lang="en-IN" dirty="0"/>
          </a:p>
        </p:txBody>
      </p:sp>
      <p:pic>
        <p:nvPicPr>
          <p:cNvPr id="5" name="Picture 4">
            <a:extLst>
              <a:ext uri="{FF2B5EF4-FFF2-40B4-BE49-F238E27FC236}">
                <a16:creationId xmlns:a16="http://schemas.microsoft.com/office/drawing/2014/main" id="{9A57CA20-8F8C-C758-49BB-EF142EB324AD}"/>
              </a:ext>
            </a:extLst>
          </p:cNvPr>
          <p:cNvPicPr>
            <a:picLocks noChangeAspect="1"/>
          </p:cNvPicPr>
          <p:nvPr/>
        </p:nvPicPr>
        <p:blipFill>
          <a:blip r:embed="rId2"/>
          <a:stretch>
            <a:fillRect/>
          </a:stretch>
        </p:blipFill>
        <p:spPr>
          <a:xfrm>
            <a:off x="1348153" y="1396789"/>
            <a:ext cx="6236677" cy="3632411"/>
          </a:xfrm>
          <a:prstGeom prst="rect">
            <a:avLst/>
          </a:prstGeom>
        </p:spPr>
      </p:pic>
    </p:spTree>
    <p:extLst>
      <p:ext uri="{BB962C8B-B14F-4D97-AF65-F5344CB8AC3E}">
        <p14:creationId xmlns:p14="http://schemas.microsoft.com/office/powerpoint/2010/main" val="3868807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7842738" y="1302551"/>
            <a:ext cx="3212116" cy="4163795"/>
          </a:xfrm>
        </p:spPr>
        <p:txBody>
          <a:bodyPr/>
          <a:lstStyle/>
          <a:p>
            <a:r>
              <a:rPr lang="en-US" dirty="0"/>
              <a:t>This denotes few objects survived one cycle of GC and few survived for two cycles of GC.</a:t>
            </a:r>
          </a:p>
          <a:p>
            <a:endParaRPr lang="en-US" dirty="0"/>
          </a:p>
          <a:p>
            <a:r>
              <a:rPr lang="en-US" dirty="0"/>
              <a:t>Now the Eden space is ready to accept new set of objects.</a:t>
            </a:r>
            <a:endParaRPr lang="en-IN" dirty="0"/>
          </a:p>
        </p:txBody>
      </p:sp>
      <p:pic>
        <p:nvPicPr>
          <p:cNvPr id="5" name="Picture 4">
            <a:extLst>
              <a:ext uri="{FF2B5EF4-FFF2-40B4-BE49-F238E27FC236}">
                <a16:creationId xmlns:a16="http://schemas.microsoft.com/office/drawing/2014/main" id="{E9D1910C-2CA8-28F2-2A1C-CB99602C9A19}"/>
              </a:ext>
            </a:extLst>
          </p:cNvPr>
          <p:cNvPicPr>
            <a:picLocks noChangeAspect="1"/>
          </p:cNvPicPr>
          <p:nvPr/>
        </p:nvPicPr>
        <p:blipFill>
          <a:blip r:embed="rId2"/>
          <a:stretch>
            <a:fillRect/>
          </a:stretch>
        </p:blipFill>
        <p:spPr>
          <a:xfrm>
            <a:off x="863930" y="1407778"/>
            <a:ext cx="6709178" cy="3644867"/>
          </a:xfrm>
          <a:prstGeom prst="rect">
            <a:avLst/>
          </a:prstGeom>
        </p:spPr>
      </p:pic>
    </p:spTree>
    <p:extLst>
      <p:ext uri="{BB962C8B-B14F-4D97-AF65-F5344CB8AC3E}">
        <p14:creationId xmlns:p14="http://schemas.microsoft.com/office/powerpoint/2010/main" val="2212914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8276492" y="1302551"/>
            <a:ext cx="2778362" cy="4163795"/>
          </a:xfrm>
        </p:spPr>
        <p:txBody>
          <a:bodyPr/>
          <a:lstStyle/>
          <a:p>
            <a:endParaRPr lang="en-IN" dirty="0"/>
          </a:p>
        </p:txBody>
      </p:sp>
      <p:pic>
        <p:nvPicPr>
          <p:cNvPr id="5" name="Picture 4">
            <a:extLst>
              <a:ext uri="{FF2B5EF4-FFF2-40B4-BE49-F238E27FC236}">
                <a16:creationId xmlns:a16="http://schemas.microsoft.com/office/drawing/2014/main" id="{A45270CD-615B-1D0A-CBCE-AB8D7EFFDEF8}"/>
              </a:ext>
            </a:extLst>
          </p:cNvPr>
          <p:cNvPicPr>
            <a:picLocks noChangeAspect="1"/>
          </p:cNvPicPr>
          <p:nvPr/>
        </p:nvPicPr>
        <p:blipFill>
          <a:blip r:embed="rId2"/>
          <a:stretch>
            <a:fillRect/>
          </a:stretch>
        </p:blipFill>
        <p:spPr>
          <a:xfrm>
            <a:off x="808893" y="1422660"/>
            <a:ext cx="7315200" cy="3533023"/>
          </a:xfrm>
          <a:prstGeom prst="rect">
            <a:avLst/>
          </a:prstGeom>
        </p:spPr>
      </p:pic>
    </p:spTree>
    <p:extLst>
      <p:ext uri="{BB962C8B-B14F-4D97-AF65-F5344CB8AC3E}">
        <p14:creationId xmlns:p14="http://schemas.microsoft.com/office/powerpoint/2010/main" val="765676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7526215" y="1302551"/>
            <a:ext cx="3528639" cy="4163795"/>
          </a:xfrm>
        </p:spPr>
        <p:txBody>
          <a:bodyPr/>
          <a:lstStyle/>
          <a:p>
            <a:r>
              <a:rPr lang="en-US" dirty="0"/>
              <a:t>Once the Eden is full, Minor GC is performed. </a:t>
            </a:r>
          </a:p>
          <a:p>
            <a:r>
              <a:rPr lang="en-IN" dirty="0"/>
              <a:t>Now again we have Live and Dead Objects in both the spaces.</a:t>
            </a:r>
            <a:endParaRPr lang="en-US" dirty="0"/>
          </a:p>
        </p:txBody>
      </p:sp>
      <p:pic>
        <p:nvPicPr>
          <p:cNvPr id="5" name="Picture 4">
            <a:extLst>
              <a:ext uri="{FF2B5EF4-FFF2-40B4-BE49-F238E27FC236}">
                <a16:creationId xmlns:a16="http://schemas.microsoft.com/office/drawing/2014/main" id="{399B89E8-69F9-090C-E7F6-390116689614}"/>
              </a:ext>
            </a:extLst>
          </p:cNvPr>
          <p:cNvPicPr>
            <a:picLocks noChangeAspect="1"/>
          </p:cNvPicPr>
          <p:nvPr/>
        </p:nvPicPr>
        <p:blipFill>
          <a:blip r:embed="rId2"/>
          <a:stretch>
            <a:fillRect/>
          </a:stretch>
        </p:blipFill>
        <p:spPr>
          <a:xfrm>
            <a:off x="1137147" y="1302551"/>
            <a:ext cx="6072546" cy="3562526"/>
          </a:xfrm>
          <a:prstGeom prst="rect">
            <a:avLst/>
          </a:prstGeom>
        </p:spPr>
      </p:pic>
    </p:spTree>
    <p:extLst>
      <p:ext uri="{BB962C8B-B14F-4D97-AF65-F5344CB8AC3E}">
        <p14:creationId xmlns:p14="http://schemas.microsoft.com/office/powerpoint/2010/main" val="1068845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7877908" y="1302551"/>
            <a:ext cx="3176946" cy="4163795"/>
          </a:xfrm>
        </p:spPr>
        <p:txBody>
          <a:bodyPr/>
          <a:lstStyle/>
          <a:p>
            <a:r>
              <a:rPr lang="en-US" dirty="0"/>
              <a:t>After Minor GC, the Live objects from Eden space and S2 are copied to S1.</a:t>
            </a:r>
          </a:p>
          <a:p>
            <a:r>
              <a:rPr lang="en-US" dirty="0"/>
              <a:t>The Dead Objects are deleted from Eden and S2 space.</a:t>
            </a:r>
            <a:endParaRPr lang="en-IN" dirty="0"/>
          </a:p>
        </p:txBody>
      </p:sp>
      <p:pic>
        <p:nvPicPr>
          <p:cNvPr id="5" name="Picture 4">
            <a:extLst>
              <a:ext uri="{FF2B5EF4-FFF2-40B4-BE49-F238E27FC236}">
                <a16:creationId xmlns:a16="http://schemas.microsoft.com/office/drawing/2014/main" id="{61C8D247-135B-F431-0D5F-F59961B04C08}"/>
              </a:ext>
            </a:extLst>
          </p:cNvPr>
          <p:cNvPicPr>
            <a:picLocks noChangeAspect="1"/>
          </p:cNvPicPr>
          <p:nvPr/>
        </p:nvPicPr>
        <p:blipFill>
          <a:blip r:embed="rId2"/>
          <a:stretch>
            <a:fillRect/>
          </a:stretch>
        </p:blipFill>
        <p:spPr>
          <a:xfrm>
            <a:off x="1301261" y="1425098"/>
            <a:ext cx="6201508" cy="3662717"/>
          </a:xfrm>
          <a:prstGeom prst="rect">
            <a:avLst/>
          </a:prstGeom>
        </p:spPr>
      </p:pic>
    </p:spTree>
    <p:extLst>
      <p:ext uri="{BB962C8B-B14F-4D97-AF65-F5344CB8AC3E}">
        <p14:creationId xmlns:p14="http://schemas.microsoft.com/office/powerpoint/2010/main" val="9827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8170985" y="1302551"/>
            <a:ext cx="3118338" cy="3855603"/>
          </a:xfrm>
        </p:spPr>
        <p:txBody>
          <a:bodyPr/>
          <a:lstStyle/>
          <a:p>
            <a:r>
              <a:rPr lang="en-US" dirty="0"/>
              <a:t>After deleting the dead objects, the counters are incremented in the Live Objects.</a:t>
            </a:r>
            <a:endParaRPr lang="en-IN" dirty="0"/>
          </a:p>
        </p:txBody>
      </p:sp>
      <p:pic>
        <p:nvPicPr>
          <p:cNvPr id="5" name="Picture 4">
            <a:extLst>
              <a:ext uri="{FF2B5EF4-FFF2-40B4-BE49-F238E27FC236}">
                <a16:creationId xmlns:a16="http://schemas.microsoft.com/office/drawing/2014/main" id="{888793FF-D7AC-54B7-3241-EABAD349E663}"/>
              </a:ext>
            </a:extLst>
          </p:cNvPr>
          <p:cNvPicPr>
            <a:picLocks noChangeAspect="1"/>
          </p:cNvPicPr>
          <p:nvPr/>
        </p:nvPicPr>
        <p:blipFill>
          <a:blip r:embed="rId2"/>
          <a:stretch>
            <a:fillRect/>
          </a:stretch>
        </p:blipFill>
        <p:spPr>
          <a:xfrm>
            <a:off x="672877" y="1480293"/>
            <a:ext cx="7340683" cy="3855602"/>
          </a:xfrm>
          <a:prstGeom prst="rect">
            <a:avLst/>
          </a:prstGeom>
        </p:spPr>
      </p:pic>
    </p:spTree>
    <p:extLst>
      <p:ext uri="{BB962C8B-B14F-4D97-AF65-F5344CB8AC3E}">
        <p14:creationId xmlns:p14="http://schemas.microsoft.com/office/powerpoint/2010/main" val="351902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2C9F-791F-1376-C3F3-41BB99450B3A}"/>
              </a:ext>
            </a:extLst>
          </p:cNvPr>
          <p:cNvSpPr>
            <a:spLocks noGrp="1"/>
          </p:cNvSpPr>
          <p:nvPr>
            <p:ph type="title"/>
          </p:nvPr>
        </p:nvSpPr>
        <p:spPr/>
        <p:txBody>
          <a:bodyPr/>
          <a:lstStyle/>
          <a:p>
            <a:pPr lvl="0">
              <a:lnSpc>
                <a:spcPct val="107000"/>
              </a:lnSpc>
            </a:pPr>
            <a:r>
              <a:rPr lang="en-US" sz="3200" b="1" dirty="0">
                <a:solidFill>
                  <a:srgbClr val="C00000"/>
                </a:solidFill>
                <a:effectLst/>
                <a:latin typeface="Calibri" panose="020F0502020204030204" pitchFamily="34" charset="0"/>
                <a:ea typeface="Calibri" panose="020F0502020204030204" pitchFamily="34" charset="0"/>
                <a:cs typeface="Latha" panose="020B0604020202020204" pitchFamily="34" charset="0"/>
              </a:rPr>
              <a:t>Basic Architecture Diagram of VM</a:t>
            </a:r>
            <a:endParaRPr lang="en-IN" sz="3200" b="1" dirty="0">
              <a:solidFill>
                <a:srgbClr val="C00000"/>
              </a:solidFill>
              <a:effectLst/>
              <a:latin typeface="Calibri" panose="020F0502020204030204" pitchFamily="34" charset="0"/>
              <a:ea typeface="Calibri" panose="020F0502020204030204" pitchFamily="34" charset="0"/>
              <a:cs typeface="Latha" panose="020B0604020202020204" pitchFamily="34" charset="0"/>
            </a:endParaRPr>
          </a:p>
        </p:txBody>
      </p:sp>
      <p:pic>
        <p:nvPicPr>
          <p:cNvPr id="4" name="Content Placeholder 3">
            <a:extLst>
              <a:ext uri="{FF2B5EF4-FFF2-40B4-BE49-F238E27FC236}">
                <a16:creationId xmlns:a16="http://schemas.microsoft.com/office/drawing/2014/main" id="{1B6B6019-5031-5603-690F-94AF013E36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00978" y="1252846"/>
            <a:ext cx="6553875" cy="4766213"/>
          </a:xfrm>
          <a:prstGeom prst="rect">
            <a:avLst/>
          </a:prstGeom>
          <a:noFill/>
          <a:ln>
            <a:solidFill>
              <a:schemeClr val="accent1"/>
            </a:solidFill>
          </a:ln>
        </p:spPr>
      </p:pic>
      <p:sp>
        <p:nvSpPr>
          <p:cNvPr id="5" name="TextBox 4">
            <a:extLst>
              <a:ext uri="{FF2B5EF4-FFF2-40B4-BE49-F238E27FC236}">
                <a16:creationId xmlns:a16="http://schemas.microsoft.com/office/drawing/2014/main" id="{B49E9E33-F963-C848-96A1-9A7FBD573730}"/>
              </a:ext>
            </a:extLst>
          </p:cNvPr>
          <p:cNvSpPr txBox="1"/>
          <p:nvPr/>
        </p:nvSpPr>
        <p:spPr>
          <a:xfrm>
            <a:off x="1451579" y="1284045"/>
            <a:ext cx="2862969" cy="4735014"/>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JVM is a part of JRE</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JVM is responsible to Load and Run Java Applications</a:t>
            </a:r>
          </a:p>
          <a:p>
            <a:pPr marL="228600">
              <a:lnSpc>
                <a:spcPct val="107000"/>
              </a:lnSpc>
              <a:spcAft>
                <a:spcPts val="800"/>
              </a:spcAft>
            </a:pPr>
            <a:r>
              <a:rPr lang="en-US" sz="1800" b="1" dirty="0">
                <a:solidFill>
                  <a:srgbClr val="002060"/>
                </a:solidFill>
                <a:effectLst/>
                <a:latin typeface="Calibri" panose="020F0502020204030204" pitchFamily="34" charset="0"/>
                <a:ea typeface="Calibri" panose="020F0502020204030204" pitchFamily="34" charset="0"/>
                <a:cs typeface="Latha" panose="020B0604020202020204" pitchFamily="34" charset="0"/>
              </a:rPr>
              <a:t>JVM has 3 components:</a:t>
            </a:r>
            <a:endParaRPr lang="en-IN" sz="1800" b="1" dirty="0">
              <a:solidFill>
                <a:srgbClr val="002060"/>
              </a:solidFill>
              <a:effectLst/>
              <a:latin typeface="Calibri" panose="020F0502020204030204" pitchFamily="34" charset="0"/>
              <a:ea typeface="Calibri" panose="020F0502020204030204" pitchFamily="34" charset="0"/>
              <a:cs typeface="Latha" panose="020B0604020202020204" pitchFamily="34" charset="0"/>
            </a:endParaRPr>
          </a:p>
          <a:p>
            <a:pPr marL="342900" lvl="0" indent="-342900">
              <a:buFont typeface="+mj-lt"/>
              <a:buAutoNum type="arabicParenR"/>
            </a:pPr>
            <a:r>
              <a:rPr lang="en-US" sz="18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 Class Loader Subsystem: </a:t>
            </a:r>
            <a:r>
              <a:rPr lang="en-US" sz="1800" dirty="0">
                <a:effectLst/>
                <a:latin typeface="Calibri" panose="020F0502020204030204" pitchFamily="34" charset="0"/>
                <a:ea typeface="Calibri" panose="020F0502020204030204" pitchFamily="34" charset="0"/>
                <a:cs typeface="Latha" panose="020B0604020202020204" pitchFamily="34" charset="0"/>
              </a:rPr>
              <a:t>           </a:t>
            </a:r>
          </a:p>
          <a:p>
            <a:pPr lvl="0"/>
            <a:r>
              <a:rPr lang="en-US" dirty="0">
                <a:latin typeface="Calibri" panose="020F0502020204030204" pitchFamily="34" charset="0"/>
                <a:ea typeface="Calibri" panose="020F0502020204030204" pitchFamily="34" charset="0"/>
                <a:cs typeface="Latha" panose="020B0604020202020204" pitchFamily="34" charset="0"/>
              </a:rPr>
              <a:t>     </a:t>
            </a:r>
            <a:r>
              <a:rPr lang="en-US" sz="1800" dirty="0">
                <a:effectLst/>
                <a:latin typeface="Calibri" panose="020F0502020204030204" pitchFamily="34" charset="0"/>
                <a:ea typeface="Calibri" panose="020F0502020204030204" pitchFamily="34" charset="0"/>
                <a:cs typeface="Latha" panose="020B0604020202020204" pitchFamily="34" charset="0"/>
              </a:rPr>
              <a:t>To load class files to the memory area</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lvl="0"/>
            <a:r>
              <a:rPr lang="en-US" sz="18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2)    Memory Area</a:t>
            </a:r>
            <a:endParaRPr lang="en-IN" sz="1800" dirty="0">
              <a:solidFill>
                <a:srgbClr val="C00000"/>
              </a:solidFill>
              <a:effectLst/>
              <a:latin typeface="Calibri" panose="020F0502020204030204" pitchFamily="34" charset="0"/>
              <a:ea typeface="Calibri" panose="020F0502020204030204" pitchFamily="34" charset="0"/>
              <a:cs typeface="Latha" panose="020B0604020202020204" pitchFamily="34" charset="0"/>
            </a:endParaRPr>
          </a:p>
          <a:p>
            <a:pPr lvl="0">
              <a:spcAft>
                <a:spcPts val="800"/>
              </a:spcAft>
            </a:pPr>
            <a:r>
              <a:rPr lang="en-US" sz="18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3)    Execution Engine </a:t>
            </a:r>
            <a:r>
              <a:rPr lang="en-US" dirty="0">
                <a:solidFill>
                  <a:srgbClr val="C00000"/>
                </a:solidFill>
                <a:latin typeface="Calibri" panose="020F0502020204030204" pitchFamily="34" charset="0"/>
                <a:ea typeface="Calibri" panose="020F0502020204030204" pitchFamily="34" charset="0"/>
                <a:cs typeface="Latha" panose="020B0604020202020204" pitchFamily="34" charset="0"/>
              </a:rPr>
              <a:t>:</a:t>
            </a:r>
            <a:r>
              <a:rPr lang="en-US" sz="1800" dirty="0">
                <a:effectLst/>
                <a:latin typeface="Calibri" panose="020F0502020204030204" pitchFamily="34" charset="0"/>
                <a:ea typeface="Calibri" panose="020F0502020204030204" pitchFamily="34" charset="0"/>
                <a:cs typeface="Latha" panose="020B0604020202020204" pitchFamily="34" charset="0"/>
              </a:rPr>
              <a:t> </a:t>
            </a:r>
          </a:p>
          <a:p>
            <a:pPr lvl="0">
              <a:spcAft>
                <a:spcPts val="800"/>
              </a:spcAft>
            </a:pPr>
            <a:r>
              <a:rPr lang="en-US" dirty="0">
                <a:latin typeface="Calibri" panose="020F0502020204030204" pitchFamily="34" charset="0"/>
                <a:ea typeface="Calibri" panose="020F0502020204030204" pitchFamily="34" charset="0"/>
                <a:cs typeface="Latha" panose="020B0604020202020204" pitchFamily="34" charset="0"/>
              </a:rPr>
              <a:t>	</a:t>
            </a:r>
            <a:r>
              <a:rPr lang="en-US" sz="1800" dirty="0">
                <a:effectLst/>
                <a:latin typeface="Calibri" panose="020F0502020204030204" pitchFamily="34" charset="0"/>
                <a:ea typeface="Calibri" panose="020F0502020204030204" pitchFamily="34" charset="0"/>
                <a:cs typeface="Latha" panose="020B0604020202020204" pitchFamily="34" charset="0"/>
              </a:rPr>
              <a:t>To run the loaded class files</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lvl="0">
              <a:lnSpc>
                <a:spcPct val="107000"/>
              </a:lnSpc>
              <a:spcAft>
                <a:spcPts val="800"/>
              </a:spcAft>
            </a:pPr>
            <a:endParaRPr lang="en-IN" sz="18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spTree>
    <p:extLst>
      <p:ext uri="{BB962C8B-B14F-4D97-AF65-F5344CB8AC3E}">
        <p14:creationId xmlns:p14="http://schemas.microsoft.com/office/powerpoint/2010/main" val="863886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8604738" y="1302551"/>
            <a:ext cx="2450116" cy="4163795"/>
          </a:xfrm>
        </p:spPr>
        <p:txBody>
          <a:bodyPr/>
          <a:lstStyle/>
          <a:p>
            <a:endParaRPr lang="en-IN"/>
          </a:p>
        </p:txBody>
      </p:sp>
      <p:pic>
        <p:nvPicPr>
          <p:cNvPr id="7" name="Picture 6">
            <a:extLst>
              <a:ext uri="{FF2B5EF4-FFF2-40B4-BE49-F238E27FC236}">
                <a16:creationId xmlns:a16="http://schemas.microsoft.com/office/drawing/2014/main" id="{A32E3A96-C2C7-D6FE-D971-A2E883361B4C}"/>
              </a:ext>
            </a:extLst>
          </p:cNvPr>
          <p:cNvPicPr>
            <a:picLocks noChangeAspect="1"/>
          </p:cNvPicPr>
          <p:nvPr/>
        </p:nvPicPr>
        <p:blipFill>
          <a:blip r:embed="rId2"/>
          <a:stretch>
            <a:fillRect/>
          </a:stretch>
        </p:blipFill>
        <p:spPr>
          <a:xfrm>
            <a:off x="1137146" y="1302551"/>
            <a:ext cx="6963508" cy="3749581"/>
          </a:xfrm>
          <a:prstGeom prst="rect">
            <a:avLst/>
          </a:prstGeom>
        </p:spPr>
      </p:pic>
    </p:spTree>
    <p:extLst>
      <p:ext uri="{BB962C8B-B14F-4D97-AF65-F5344CB8AC3E}">
        <p14:creationId xmlns:p14="http://schemas.microsoft.com/office/powerpoint/2010/main" val="1926806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8264769" y="1302551"/>
            <a:ext cx="2790085" cy="4163795"/>
          </a:xfrm>
        </p:spPr>
        <p:txBody>
          <a:bodyPr/>
          <a:lstStyle/>
          <a:p>
            <a:r>
              <a:rPr lang="en-US" dirty="0"/>
              <a:t>How long the swapping happens like this is based on the value assigned to the </a:t>
            </a:r>
            <a:r>
              <a:rPr lang="en-US" dirty="0" err="1"/>
              <a:t>MaxTenuringThreshold</a:t>
            </a:r>
            <a:r>
              <a:rPr lang="en-IN" dirty="0"/>
              <a:t> flag.</a:t>
            </a:r>
          </a:p>
          <a:p>
            <a:pPr marL="0" indent="0">
              <a:buNone/>
            </a:pPr>
            <a:endParaRPr lang="en-US" dirty="0"/>
          </a:p>
        </p:txBody>
      </p:sp>
      <p:pic>
        <p:nvPicPr>
          <p:cNvPr id="5" name="Picture 4">
            <a:extLst>
              <a:ext uri="{FF2B5EF4-FFF2-40B4-BE49-F238E27FC236}">
                <a16:creationId xmlns:a16="http://schemas.microsoft.com/office/drawing/2014/main" id="{E4070084-2C4D-05D0-E5A9-9AF81253EEC6}"/>
              </a:ext>
            </a:extLst>
          </p:cNvPr>
          <p:cNvPicPr>
            <a:picLocks noChangeAspect="1"/>
          </p:cNvPicPr>
          <p:nvPr/>
        </p:nvPicPr>
        <p:blipFill>
          <a:blip r:embed="rId2"/>
          <a:stretch>
            <a:fillRect/>
          </a:stretch>
        </p:blipFill>
        <p:spPr>
          <a:xfrm>
            <a:off x="659374" y="1302550"/>
            <a:ext cx="7511618" cy="4054896"/>
          </a:xfrm>
          <a:prstGeom prst="rect">
            <a:avLst/>
          </a:prstGeom>
        </p:spPr>
      </p:pic>
    </p:spTree>
    <p:extLst>
      <p:ext uri="{BB962C8B-B14F-4D97-AF65-F5344CB8AC3E}">
        <p14:creationId xmlns:p14="http://schemas.microsoft.com/office/powerpoint/2010/main" val="2293822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8065477" y="1302551"/>
            <a:ext cx="2989377" cy="4163795"/>
          </a:xfrm>
        </p:spPr>
        <p:txBody>
          <a:bodyPr/>
          <a:lstStyle/>
          <a:p>
            <a:pPr marL="0" indent="0">
              <a:buNone/>
            </a:pPr>
            <a:r>
              <a:rPr lang="en-US" dirty="0"/>
              <a:t>If the value of the threshold is 6, those are promoted to Old Generation from Young Generation</a:t>
            </a:r>
          </a:p>
        </p:txBody>
      </p:sp>
      <p:pic>
        <p:nvPicPr>
          <p:cNvPr id="8" name="Picture 7">
            <a:extLst>
              <a:ext uri="{FF2B5EF4-FFF2-40B4-BE49-F238E27FC236}">
                <a16:creationId xmlns:a16="http://schemas.microsoft.com/office/drawing/2014/main" id="{AA6EC71B-E95C-13DC-3B75-757A13AB3147}"/>
              </a:ext>
            </a:extLst>
          </p:cNvPr>
          <p:cNvPicPr>
            <a:picLocks noChangeAspect="1"/>
          </p:cNvPicPr>
          <p:nvPr/>
        </p:nvPicPr>
        <p:blipFill>
          <a:blip r:embed="rId2"/>
          <a:stretch>
            <a:fillRect/>
          </a:stretch>
        </p:blipFill>
        <p:spPr>
          <a:xfrm>
            <a:off x="969796" y="1364103"/>
            <a:ext cx="6833352" cy="3410126"/>
          </a:xfrm>
          <a:prstGeom prst="rect">
            <a:avLst/>
          </a:prstGeom>
        </p:spPr>
      </p:pic>
    </p:spTree>
    <p:extLst>
      <p:ext uri="{BB962C8B-B14F-4D97-AF65-F5344CB8AC3E}">
        <p14:creationId xmlns:p14="http://schemas.microsoft.com/office/powerpoint/2010/main" val="3598865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a:xfrm>
            <a:off x="8921262" y="1302551"/>
            <a:ext cx="2133592" cy="4163795"/>
          </a:xfrm>
        </p:spPr>
        <p:txBody>
          <a:bodyPr/>
          <a:lstStyle/>
          <a:p>
            <a:pPr algn="just"/>
            <a:r>
              <a:rPr lang="en-US" b="1" dirty="0">
                <a:solidFill>
                  <a:srgbClr val="FF0000"/>
                </a:solidFill>
              </a:rPr>
              <a:t>Why do we need to do all these very often?</a:t>
            </a:r>
          </a:p>
          <a:p>
            <a:pPr algn="just"/>
            <a:endParaRPr lang="en-US" b="1" dirty="0">
              <a:solidFill>
                <a:srgbClr val="FF0000"/>
              </a:solidFill>
            </a:endParaRPr>
          </a:p>
          <a:p>
            <a:pPr algn="just"/>
            <a:r>
              <a:rPr lang="en-US" b="1" dirty="0">
                <a:solidFill>
                  <a:srgbClr val="FF0000"/>
                </a:solidFill>
              </a:rPr>
              <a:t>TO AVOID FULL GC.</a:t>
            </a:r>
            <a:endParaRPr lang="en-IN" b="1" dirty="0">
              <a:solidFill>
                <a:srgbClr val="FF0000"/>
              </a:solidFill>
            </a:endParaRPr>
          </a:p>
        </p:txBody>
      </p:sp>
      <p:pic>
        <p:nvPicPr>
          <p:cNvPr id="5" name="Picture 4">
            <a:extLst>
              <a:ext uri="{FF2B5EF4-FFF2-40B4-BE49-F238E27FC236}">
                <a16:creationId xmlns:a16="http://schemas.microsoft.com/office/drawing/2014/main" id="{EB77B0DA-8A5B-109D-CC0E-09DF48F36718}"/>
              </a:ext>
            </a:extLst>
          </p:cNvPr>
          <p:cNvPicPr>
            <a:picLocks noChangeAspect="1"/>
          </p:cNvPicPr>
          <p:nvPr/>
        </p:nvPicPr>
        <p:blipFill>
          <a:blip r:embed="rId2"/>
          <a:stretch>
            <a:fillRect/>
          </a:stretch>
        </p:blipFill>
        <p:spPr>
          <a:xfrm>
            <a:off x="1266093" y="1302551"/>
            <a:ext cx="7455419" cy="3984557"/>
          </a:xfrm>
          <a:prstGeom prst="rect">
            <a:avLst/>
          </a:prstGeom>
        </p:spPr>
      </p:pic>
    </p:spTree>
    <p:extLst>
      <p:ext uri="{BB962C8B-B14F-4D97-AF65-F5344CB8AC3E}">
        <p14:creationId xmlns:p14="http://schemas.microsoft.com/office/powerpoint/2010/main" val="3068582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Generational collectors</a:t>
            </a:r>
            <a:endParaRPr lang="en-IN" dirty="0"/>
          </a:p>
        </p:txBody>
      </p:sp>
      <p:pic>
        <p:nvPicPr>
          <p:cNvPr id="5" name="Picture 4">
            <a:extLst>
              <a:ext uri="{FF2B5EF4-FFF2-40B4-BE49-F238E27FC236}">
                <a16:creationId xmlns:a16="http://schemas.microsoft.com/office/drawing/2014/main" id="{2AF1A0BC-4B50-6C78-6EB8-FC1FD82A952A}"/>
              </a:ext>
            </a:extLst>
          </p:cNvPr>
          <p:cNvPicPr>
            <a:picLocks noChangeAspect="1"/>
          </p:cNvPicPr>
          <p:nvPr/>
        </p:nvPicPr>
        <p:blipFill>
          <a:blip r:embed="rId2"/>
          <a:stretch>
            <a:fillRect/>
          </a:stretch>
        </p:blipFill>
        <p:spPr>
          <a:xfrm>
            <a:off x="1451580" y="1219415"/>
            <a:ext cx="8055836" cy="3985632"/>
          </a:xfrm>
          <a:prstGeom prst="rect">
            <a:avLst/>
          </a:prstGeom>
        </p:spPr>
      </p:pic>
      <p:sp>
        <p:nvSpPr>
          <p:cNvPr id="6" name="TextBox 5">
            <a:extLst>
              <a:ext uri="{FF2B5EF4-FFF2-40B4-BE49-F238E27FC236}">
                <a16:creationId xmlns:a16="http://schemas.microsoft.com/office/drawing/2014/main" id="{6A3494E5-56CC-FD15-64F9-44D48743D6B3}"/>
              </a:ext>
            </a:extLst>
          </p:cNvPr>
          <p:cNvSpPr txBox="1"/>
          <p:nvPr/>
        </p:nvSpPr>
        <p:spPr>
          <a:xfrm>
            <a:off x="1629509" y="5351803"/>
            <a:ext cx="9190892" cy="646331"/>
          </a:xfrm>
          <a:prstGeom prst="rect">
            <a:avLst/>
          </a:prstGeom>
          <a:noFill/>
        </p:spPr>
        <p:txBody>
          <a:bodyPr wrap="square" rtlCol="0">
            <a:spAutoFit/>
          </a:bodyPr>
          <a:lstStyle/>
          <a:p>
            <a:r>
              <a:rPr lang="en-US" b="1" dirty="0">
                <a:solidFill>
                  <a:srgbClr val="FF0000"/>
                </a:solidFill>
              </a:rPr>
              <a:t>Stop-the-world pause the running Application till it completes the GC.  </a:t>
            </a:r>
          </a:p>
          <a:p>
            <a:r>
              <a:rPr lang="en-US" b="1" dirty="0">
                <a:solidFill>
                  <a:srgbClr val="FF0000"/>
                </a:solidFill>
              </a:rPr>
              <a:t>Minor GC will not stop the Application.</a:t>
            </a:r>
            <a:endParaRPr lang="en-IN" b="1" dirty="0">
              <a:solidFill>
                <a:srgbClr val="FF0000"/>
              </a:solidFill>
            </a:endParaRPr>
          </a:p>
        </p:txBody>
      </p:sp>
      <p:sp>
        <p:nvSpPr>
          <p:cNvPr id="7" name="TextBox 6">
            <a:extLst>
              <a:ext uri="{FF2B5EF4-FFF2-40B4-BE49-F238E27FC236}">
                <a16:creationId xmlns:a16="http://schemas.microsoft.com/office/drawing/2014/main" id="{B2A2136F-2678-493B-5F87-1B52BBC3EEDC}"/>
              </a:ext>
            </a:extLst>
          </p:cNvPr>
          <p:cNvSpPr txBox="1"/>
          <p:nvPr/>
        </p:nvSpPr>
        <p:spPr>
          <a:xfrm>
            <a:off x="9823938" y="1559168"/>
            <a:ext cx="2016370" cy="1200329"/>
          </a:xfrm>
          <a:prstGeom prst="rect">
            <a:avLst/>
          </a:prstGeom>
          <a:noFill/>
        </p:spPr>
        <p:txBody>
          <a:bodyPr wrap="square" rtlCol="0">
            <a:spAutoFit/>
          </a:bodyPr>
          <a:lstStyle/>
          <a:p>
            <a:r>
              <a:rPr lang="en-US" dirty="0"/>
              <a:t>When the Old Generation gets FULL, it initiates full GC.</a:t>
            </a:r>
            <a:endParaRPr lang="en-IN" dirty="0"/>
          </a:p>
        </p:txBody>
      </p:sp>
    </p:spTree>
    <p:extLst>
      <p:ext uri="{BB962C8B-B14F-4D97-AF65-F5344CB8AC3E}">
        <p14:creationId xmlns:p14="http://schemas.microsoft.com/office/powerpoint/2010/main" val="845601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Performance</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a:bodyPr>
          <a:lstStyle/>
          <a:p>
            <a:r>
              <a:rPr lang="en-US" dirty="0"/>
              <a:t>GC pause time is so important criterion w.r.t performance. What to choose: Responsiveness/latency or throughput.</a:t>
            </a:r>
          </a:p>
          <a:p>
            <a:r>
              <a:rPr lang="en-US" dirty="0"/>
              <a:t> </a:t>
            </a:r>
            <a:r>
              <a:rPr lang="en-US" b="1" dirty="0">
                <a:solidFill>
                  <a:srgbClr val="FF0000"/>
                </a:solidFill>
              </a:rPr>
              <a:t>Responsiveness/latency: </a:t>
            </a:r>
            <a:r>
              <a:rPr lang="en-US" dirty="0"/>
              <a:t>How quickly the application responds with a requested piece of data. </a:t>
            </a:r>
          </a:p>
          <a:p>
            <a:pPr marL="0" indent="0">
              <a:buNone/>
            </a:pPr>
            <a:r>
              <a:rPr lang="en-US" dirty="0"/>
              <a:t>   Example: How quickly the desktop UI responds to an event</a:t>
            </a:r>
          </a:p>
          <a:p>
            <a:pPr marL="0" indent="0">
              <a:buNone/>
            </a:pPr>
            <a:r>
              <a:rPr lang="en-US" dirty="0"/>
              <a:t>                 How fast  a website returns a data</a:t>
            </a:r>
          </a:p>
          <a:p>
            <a:pPr marL="0" indent="0">
              <a:buNone/>
            </a:pPr>
            <a:r>
              <a:rPr lang="en-US" dirty="0"/>
              <a:t>                How fast the database query is returned</a:t>
            </a:r>
          </a:p>
          <a:p>
            <a:pPr marL="0" indent="0">
              <a:buNone/>
            </a:pPr>
            <a:r>
              <a:rPr lang="en-US" dirty="0"/>
              <a:t>    If the application is focused on responsiveness, LARGE PAUSE TIMES ARE NOT ACCEPTABLE. The focus is on responding in short period of time</a:t>
            </a:r>
          </a:p>
          <a:p>
            <a:pPr marL="0" indent="0">
              <a:buNone/>
            </a:pPr>
            <a:endParaRPr lang="en-US" dirty="0"/>
          </a:p>
        </p:txBody>
      </p:sp>
    </p:spTree>
    <p:extLst>
      <p:ext uri="{BB962C8B-B14F-4D97-AF65-F5344CB8AC3E}">
        <p14:creationId xmlns:p14="http://schemas.microsoft.com/office/powerpoint/2010/main" val="1817365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Performance</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lstStyle/>
          <a:p>
            <a:r>
              <a:rPr lang="en-US" dirty="0">
                <a:solidFill>
                  <a:srgbClr val="FF0000"/>
                </a:solidFill>
              </a:rPr>
              <a:t>Throughput</a:t>
            </a:r>
            <a:endParaRPr lang="en-IN" dirty="0">
              <a:solidFill>
                <a:srgbClr val="FF0000"/>
              </a:solidFill>
            </a:endParaRPr>
          </a:p>
          <a:p>
            <a:pPr lvl="1"/>
            <a:r>
              <a:rPr lang="en-IN" dirty="0"/>
              <a:t>Throughput focuses on maximizing the amount of work by an application in a specific period of time. </a:t>
            </a:r>
          </a:p>
          <a:p>
            <a:pPr lvl="1"/>
            <a:r>
              <a:rPr lang="en-IN" dirty="0"/>
              <a:t>Example:</a:t>
            </a:r>
          </a:p>
          <a:p>
            <a:pPr lvl="1"/>
            <a:r>
              <a:rPr lang="en-IN" dirty="0"/>
              <a:t>The </a:t>
            </a:r>
            <a:r>
              <a:rPr lang="en-IN" dirty="0" err="1"/>
              <a:t>no.of</a:t>
            </a:r>
            <a:r>
              <a:rPr lang="en-IN" dirty="0"/>
              <a:t> transactions completed in a  given time.</a:t>
            </a:r>
          </a:p>
          <a:p>
            <a:pPr lvl="1"/>
            <a:r>
              <a:rPr lang="en-IN" dirty="0"/>
              <a:t>The number of jobs that the batch program can complete in an hour</a:t>
            </a:r>
          </a:p>
          <a:p>
            <a:pPr lvl="1"/>
            <a:r>
              <a:rPr lang="en-IN" dirty="0"/>
              <a:t>The number of database queries completed in an hour.</a:t>
            </a:r>
          </a:p>
          <a:p>
            <a:pPr lvl="1"/>
            <a:r>
              <a:rPr lang="en-IN" dirty="0"/>
              <a:t>HIGH PAUSE TIMES ARE ACCEPTABLE FOR APPLICATIONS THAT FOCUS ON THROUGHPUT. Since high throughput applications focus on benchmarks over longer periods of time, quick response time is not a consideration.</a:t>
            </a:r>
          </a:p>
        </p:txBody>
      </p:sp>
    </p:spTree>
    <p:extLst>
      <p:ext uri="{BB962C8B-B14F-4D97-AF65-F5344CB8AC3E}">
        <p14:creationId xmlns:p14="http://schemas.microsoft.com/office/powerpoint/2010/main" val="1613725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Types of garbage collectors</a:t>
            </a:r>
            <a:endParaRPr lang="en-IN" dirty="0"/>
          </a:p>
        </p:txBody>
      </p:sp>
      <p:sp>
        <p:nvSpPr>
          <p:cNvPr id="6" name="Content Placeholder 5">
            <a:extLst>
              <a:ext uri="{FF2B5EF4-FFF2-40B4-BE49-F238E27FC236}">
                <a16:creationId xmlns:a16="http://schemas.microsoft.com/office/drawing/2014/main" id="{3B4F3803-2C6D-2305-692A-AE61028018E5}"/>
              </a:ext>
            </a:extLst>
          </p:cNvPr>
          <p:cNvSpPr>
            <a:spLocks noGrp="1"/>
          </p:cNvSpPr>
          <p:nvPr>
            <p:ph idx="1"/>
          </p:nvPr>
        </p:nvSpPr>
        <p:spPr/>
        <p:txBody>
          <a:bodyPr/>
          <a:lstStyle/>
          <a:p>
            <a:r>
              <a:rPr lang="en-US" dirty="0">
                <a:solidFill>
                  <a:srgbClr val="FF0000"/>
                </a:solidFill>
              </a:rPr>
              <a:t>A Serial GC</a:t>
            </a:r>
          </a:p>
          <a:p>
            <a:pPr marL="457200" lvl="1" indent="0">
              <a:buNone/>
            </a:pPr>
            <a:r>
              <a:rPr lang="en-US" dirty="0"/>
              <a:t>A basic GC that runs in a single thread, Can be used for basic applications</a:t>
            </a:r>
          </a:p>
          <a:p>
            <a:r>
              <a:rPr lang="en-US" dirty="0">
                <a:solidFill>
                  <a:srgbClr val="FF0000"/>
                </a:solidFill>
              </a:rPr>
              <a:t>A Concurrent GC</a:t>
            </a:r>
          </a:p>
          <a:p>
            <a:pPr marL="0" indent="0">
              <a:buNone/>
            </a:pPr>
            <a:r>
              <a:rPr lang="en-US" dirty="0"/>
              <a:t>       A thread that performs GC along with application execution as the application runs, does not wait for the old generation to be full. Stop the world only during mark/remark.</a:t>
            </a:r>
          </a:p>
          <a:p>
            <a:r>
              <a:rPr lang="en-US" dirty="0">
                <a:solidFill>
                  <a:srgbClr val="FF0000"/>
                </a:solidFill>
              </a:rPr>
              <a:t>A Parallel GC</a:t>
            </a:r>
          </a:p>
          <a:p>
            <a:pPr marL="0" indent="0">
              <a:buNone/>
            </a:pPr>
            <a:r>
              <a:rPr lang="en-US" dirty="0"/>
              <a:t>      Uses multiple CPUs to perform GC. Multiple threads doing Mark/Sweep etc. Does not kick in until the heap is full/ near full. Stops-the-world when it runs.</a:t>
            </a:r>
            <a:endParaRPr lang="en-IN" dirty="0"/>
          </a:p>
        </p:txBody>
      </p:sp>
    </p:spTree>
    <p:extLst>
      <p:ext uri="{BB962C8B-B14F-4D97-AF65-F5344CB8AC3E}">
        <p14:creationId xmlns:p14="http://schemas.microsoft.com/office/powerpoint/2010/main" val="798179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Garbage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lstStyle/>
          <a:p>
            <a:r>
              <a:rPr lang="en-US" dirty="0"/>
              <a:t>Use concurrent collectors(CMS) when</a:t>
            </a:r>
          </a:p>
          <a:p>
            <a:pPr lvl="1"/>
            <a:r>
              <a:rPr lang="en-US" dirty="0"/>
              <a:t>There is more memory</a:t>
            </a:r>
          </a:p>
          <a:p>
            <a:pPr lvl="1"/>
            <a:r>
              <a:rPr lang="en-US" dirty="0"/>
              <a:t>There is a high number of CPUs</a:t>
            </a:r>
          </a:p>
          <a:p>
            <a:pPr lvl="1"/>
            <a:r>
              <a:rPr lang="en-US" dirty="0"/>
              <a:t>Application demands short pauses</a:t>
            </a:r>
          </a:p>
          <a:p>
            <a:pPr lvl="1"/>
            <a:r>
              <a:rPr lang="en-US" dirty="0"/>
              <a:t>Most of financial application uses this CMS</a:t>
            </a:r>
          </a:p>
          <a:p>
            <a:r>
              <a:rPr lang="en-US" dirty="0"/>
              <a:t>Use parallel collector when</a:t>
            </a:r>
          </a:p>
          <a:p>
            <a:pPr lvl="1"/>
            <a:r>
              <a:rPr lang="en-US" dirty="0"/>
              <a:t>There is less memory</a:t>
            </a:r>
          </a:p>
          <a:p>
            <a:pPr lvl="1"/>
            <a:r>
              <a:rPr lang="en-US" dirty="0"/>
              <a:t>There is a lesser number of CPUs</a:t>
            </a:r>
          </a:p>
          <a:p>
            <a:pPr lvl="1"/>
            <a:r>
              <a:rPr lang="en-US" dirty="0"/>
              <a:t>Applications demand high throughput and can withstand pauses</a:t>
            </a:r>
          </a:p>
        </p:txBody>
      </p:sp>
    </p:spTree>
    <p:extLst>
      <p:ext uri="{BB962C8B-B14F-4D97-AF65-F5344CB8AC3E}">
        <p14:creationId xmlns:p14="http://schemas.microsoft.com/office/powerpoint/2010/main" val="3127422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Garbage collectors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lstStyle/>
          <a:p>
            <a:r>
              <a:rPr lang="en-US" dirty="0"/>
              <a:t>G1 garbage collector(Garbage First)</a:t>
            </a:r>
          </a:p>
          <a:p>
            <a:pPr lvl="1"/>
            <a:r>
              <a:rPr lang="en-US" dirty="0"/>
              <a:t>Latest entry into GC (officially available in 1.7 update 4 onwards)</a:t>
            </a:r>
          </a:p>
          <a:p>
            <a:pPr lvl="1"/>
            <a:r>
              <a:rPr lang="en-US" dirty="0"/>
              <a:t>It straddles the young-tenured generation boundary as it divides the heap into different regions and during a GC it can collect a sub-set of regions. It dynamically selects a set of regions to act as the young generation in the next GC cycle. Regions with the most garbage(unreachable) will be collected first</a:t>
            </a:r>
          </a:p>
          <a:p>
            <a:pPr lvl="1"/>
            <a:r>
              <a:rPr lang="en-US" dirty="0"/>
              <a:t>Why G1GC?</a:t>
            </a:r>
          </a:p>
          <a:p>
            <a:pPr lvl="2"/>
            <a:r>
              <a:rPr lang="en-US" dirty="0"/>
              <a:t>More predictable(tunable) GC pauses</a:t>
            </a:r>
          </a:p>
          <a:p>
            <a:pPr lvl="2"/>
            <a:r>
              <a:rPr lang="en-US" dirty="0"/>
              <a:t>Low pauses with fragmentation</a:t>
            </a:r>
          </a:p>
          <a:p>
            <a:pPr lvl="2"/>
            <a:r>
              <a:rPr lang="en-US" dirty="0"/>
              <a:t>Uses Parallelism and concurrency together</a:t>
            </a:r>
          </a:p>
          <a:p>
            <a:pPr lvl="2"/>
            <a:r>
              <a:rPr lang="en-US" dirty="0"/>
              <a:t>Results in Better heap utilization</a:t>
            </a:r>
            <a:endParaRPr lang="en-IN" dirty="0"/>
          </a:p>
        </p:txBody>
      </p:sp>
    </p:spTree>
    <p:extLst>
      <p:ext uri="{BB962C8B-B14F-4D97-AF65-F5344CB8AC3E}">
        <p14:creationId xmlns:p14="http://schemas.microsoft.com/office/powerpoint/2010/main" val="2836985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AA10-3B00-1C09-122E-2E873B6D535C}"/>
              </a:ext>
            </a:extLst>
          </p:cNvPr>
          <p:cNvSpPr>
            <a:spLocks noGrp="1"/>
          </p:cNvSpPr>
          <p:nvPr>
            <p:ph type="title"/>
          </p:nvPr>
        </p:nvSpPr>
        <p:spPr/>
        <p:txBody>
          <a:bodyPr>
            <a:normAutofit/>
          </a:bodyPr>
          <a:lstStyle/>
          <a:p>
            <a:r>
              <a:rPr lang="en-US" dirty="0">
                <a:solidFill>
                  <a:srgbClr val="C00000"/>
                </a:solidFill>
                <a:effectLst/>
                <a:latin typeface="Calibri" panose="020F0502020204030204" pitchFamily="34" charset="0"/>
                <a:ea typeface="Calibri" panose="020F0502020204030204" pitchFamily="34" charset="0"/>
                <a:cs typeface="Latha" panose="020B0604020202020204" pitchFamily="34" charset="0"/>
              </a:rPr>
              <a:t>Types of Memory</a:t>
            </a:r>
            <a:endParaRPr lang="en-IN" sz="4800" dirty="0">
              <a:solidFill>
                <a:srgbClr val="C00000"/>
              </a:solidFill>
            </a:endParaRPr>
          </a:p>
        </p:txBody>
      </p:sp>
      <p:sp>
        <p:nvSpPr>
          <p:cNvPr id="3" name="Content Placeholder 2">
            <a:extLst>
              <a:ext uri="{FF2B5EF4-FFF2-40B4-BE49-F238E27FC236}">
                <a16:creationId xmlns:a16="http://schemas.microsoft.com/office/drawing/2014/main" id="{514AA31B-2E6E-3797-5D16-453C442F2DA4}"/>
              </a:ext>
            </a:extLst>
          </p:cNvPr>
          <p:cNvSpPr>
            <a:spLocks noGrp="1"/>
          </p:cNvSpPr>
          <p:nvPr>
            <p:ph idx="1"/>
          </p:nvPr>
        </p:nvSpPr>
        <p:spPr/>
        <p:txBody>
          <a:bodyPr/>
          <a:lstStyle/>
          <a:p>
            <a:pPr marL="228600">
              <a:lnSpc>
                <a:spcPct val="107000"/>
              </a:lnSpc>
              <a:spcAft>
                <a:spcPts val="800"/>
              </a:spcAft>
            </a:pPr>
            <a:r>
              <a:rPr lang="en-US" sz="24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Method Area</a:t>
            </a:r>
            <a:r>
              <a:rPr lang="en-US" sz="2400" dirty="0">
                <a:effectLst/>
                <a:latin typeface="Calibri" panose="020F0502020204030204" pitchFamily="34" charset="0"/>
                <a:ea typeface="Calibri" panose="020F0502020204030204" pitchFamily="34" charset="0"/>
                <a:cs typeface="Latha" panose="020B0604020202020204" pitchFamily="34" charset="0"/>
              </a:rPr>
              <a:t>: Class files will be loaded here</a:t>
            </a:r>
            <a:endParaRPr lang="en-IN" sz="2400" dirty="0">
              <a:effectLst/>
              <a:latin typeface="Calibri" panose="020F0502020204030204" pitchFamily="34" charset="0"/>
              <a:ea typeface="Calibri" panose="020F0502020204030204" pitchFamily="34" charset="0"/>
              <a:cs typeface="Latha" panose="020B0604020202020204" pitchFamily="34" charset="0"/>
            </a:endParaRPr>
          </a:p>
          <a:p>
            <a:pPr marL="228600">
              <a:lnSpc>
                <a:spcPct val="107000"/>
              </a:lnSpc>
              <a:spcAft>
                <a:spcPts val="800"/>
              </a:spcAft>
            </a:pPr>
            <a:r>
              <a:rPr lang="en-US" sz="24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Heap Area</a:t>
            </a:r>
            <a:r>
              <a:rPr lang="en-US" sz="2400" dirty="0">
                <a:effectLst/>
                <a:latin typeface="Calibri" panose="020F0502020204030204" pitchFamily="34" charset="0"/>
                <a:ea typeface="Calibri" panose="020F0502020204030204" pitchFamily="34" charset="0"/>
                <a:cs typeface="Latha" panose="020B0604020202020204" pitchFamily="34" charset="0"/>
              </a:rPr>
              <a:t>:  All Objects will be saved</a:t>
            </a:r>
            <a:endParaRPr lang="en-IN" sz="2400" dirty="0">
              <a:effectLst/>
              <a:latin typeface="Calibri" panose="020F0502020204030204" pitchFamily="34" charset="0"/>
              <a:ea typeface="Calibri" panose="020F0502020204030204" pitchFamily="34" charset="0"/>
              <a:cs typeface="Latha" panose="020B0604020202020204" pitchFamily="34" charset="0"/>
            </a:endParaRPr>
          </a:p>
          <a:p>
            <a:pPr marL="228600">
              <a:lnSpc>
                <a:spcPct val="107000"/>
              </a:lnSpc>
              <a:spcAft>
                <a:spcPts val="800"/>
              </a:spcAft>
            </a:pPr>
            <a:r>
              <a:rPr lang="en-US" sz="24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Stack Area</a:t>
            </a:r>
            <a:r>
              <a:rPr lang="en-US" sz="2400" dirty="0">
                <a:effectLst/>
                <a:latin typeface="Calibri" panose="020F0502020204030204" pitchFamily="34" charset="0"/>
                <a:ea typeface="Calibri" panose="020F0502020204030204" pitchFamily="34" charset="0"/>
                <a:cs typeface="Latha" panose="020B0604020202020204" pitchFamily="34" charset="0"/>
              </a:rPr>
              <a:t>: To store local variables</a:t>
            </a:r>
            <a:endParaRPr lang="en-IN" sz="2400" dirty="0">
              <a:effectLst/>
              <a:latin typeface="Calibri" panose="020F0502020204030204" pitchFamily="34" charset="0"/>
              <a:ea typeface="Calibri" panose="020F0502020204030204" pitchFamily="34" charset="0"/>
              <a:cs typeface="Latha" panose="020B0604020202020204" pitchFamily="34" charset="0"/>
            </a:endParaRPr>
          </a:p>
          <a:p>
            <a:pPr marL="228600">
              <a:lnSpc>
                <a:spcPct val="107000"/>
              </a:lnSpc>
              <a:spcAft>
                <a:spcPts val="800"/>
              </a:spcAft>
            </a:pPr>
            <a:r>
              <a:rPr lang="en-US" sz="24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PC Registers </a:t>
            </a:r>
            <a:r>
              <a:rPr lang="en-US" sz="2400" dirty="0">
                <a:effectLst/>
                <a:latin typeface="Calibri" panose="020F0502020204030204" pitchFamily="34" charset="0"/>
                <a:ea typeface="Calibri" panose="020F0502020204030204" pitchFamily="34" charset="0"/>
                <a:cs typeface="Latha" panose="020B0604020202020204" pitchFamily="34" charset="0"/>
              </a:rPr>
              <a:t>:(Program Counters) The current instruction under execution will be stored. For every thread, a separate PC register will be there.</a:t>
            </a:r>
            <a:endParaRPr lang="en-IN" sz="2400" dirty="0">
              <a:effectLst/>
              <a:latin typeface="Calibri" panose="020F0502020204030204" pitchFamily="34" charset="0"/>
              <a:ea typeface="Calibri" panose="020F0502020204030204" pitchFamily="34" charset="0"/>
              <a:cs typeface="Latha" panose="020B0604020202020204" pitchFamily="34" charset="0"/>
            </a:endParaRPr>
          </a:p>
          <a:p>
            <a:pPr marL="228600">
              <a:lnSpc>
                <a:spcPct val="107000"/>
              </a:lnSpc>
              <a:spcAft>
                <a:spcPts val="800"/>
              </a:spcAft>
            </a:pPr>
            <a:r>
              <a:rPr lang="en-US" sz="2400" dirty="0">
                <a:solidFill>
                  <a:srgbClr val="C00000"/>
                </a:solidFill>
                <a:effectLst/>
                <a:latin typeface="Calibri" panose="020F0502020204030204" pitchFamily="34" charset="0"/>
                <a:ea typeface="Calibri" panose="020F0502020204030204" pitchFamily="34" charset="0"/>
                <a:cs typeface="Latha" panose="020B0604020202020204" pitchFamily="34" charset="0"/>
              </a:rPr>
              <a:t>Native Method Stacks</a:t>
            </a:r>
            <a:r>
              <a:rPr lang="en-US" sz="2400" dirty="0">
                <a:effectLst/>
                <a:latin typeface="Calibri" panose="020F0502020204030204" pitchFamily="34" charset="0"/>
                <a:ea typeface="Calibri" panose="020F0502020204030204" pitchFamily="34" charset="0"/>
                <a:cs typeface="Latha" panose="020B0604020202020204" pitchFamily="34" charset="0"/>
              </a:rPr>
              <a:t>: For every thread, a separate PC register will be there.</a:t>
            </a:r>
            <a:endParaRPr lang="en-IN" sz="24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spTree>
    <p:extLst>
      <p:ext uri="{BB962C8B-B14F-4D97-AF65-F5344CB8AC3E}">
        <p14:creationId xmlns:p14="http://schemas.microsoft.com/office/powerpoint/2010/main" val="298916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pPr algn="ctr"/>
            <a:r>
              <a:rPr lang="en-US" dirty="0">
                <a:solidFill>
                  <a:srgbClr val="C00000"/>
                </a:solidFill>
              </a:rPr>
              <a:t>Garbage collectors</a:t>
            </a:r>
            <a:endParaRPr lang="en-IN" dirty="0">
              <a:solidFill>
                <a:srgbClr val="C00000"/>
              </a:solidFill>
            </a:endParaRPr>
          </a:p>
        </p:txBody>
      </p:sp>
      <p:pic>
        <p:nvPicPr>
          <p:cNvPr id="5" name="Content Placeholder 4">
            <a:extLst>
              <a:ext uri="{FF2B5EF4-FFF2-40B4-BE49-F238E27FC236}">
                <a16:creationId xmlns:a16="http://schemas.microsoft.com/office/drawing/2014/main" id="{A94E9F9E-6874-C8B6-895C-CA18A08A1A5E}"/>
              </a:ext>
            </a:extLst>
          </p:cNvPr>
          <p:cNvPicPr>
            <a:picLocks noGrp="1" noChangeAspect="1"/>
          </p:cNvPicPr>
          <p:nvPr>
            <p:ph idx="1"/>
          </p:nvPr>
        </p:nvPicPr>
        <p:blipFill>
          <a:blip r:embed="rId2"/>
          <a:stretch>
            <a:fillRect/>
          </a:stretch>
        </p:blipFill>
        <p:spPr>
          <a:xfrm>
            <a:off x="2004292" y="1303338"/>
            <a:ext cx="8451272" cy="4450917"/>
          </a:xfrm>
        </p:spPr>
      </p:pic>
    </p:spTree>
    <p:extLst>
      <p:ext uri="{BB962C8B-B14F-4D97-AF65-F5344CB8AC3E}">
        <p14:creationId xmlns:p14="http://schemas.microsoft.com/office/powerpoint/2010/main" val="4270937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How to use Garbage </a:t>
            </a:r>
            <a:r>
              <a:rPr lang="en-US" dirty="0" err="1"/>
              <a:t>colelctors</a:t>
            </a:r>
            <a:endParaRPr lang="en-IN" dirty="0"/>
          </a:p>
        </p:txBody>
      </p:sp>
      <p:pic>
        <p:nvPicPr>
          <p:cNvPr id="5" name="Content Placeholder 4">
            <a:extLst>
              <a:ext uri="{FF2B5EF4-FFF2-40B4-BE49-F238E27FC236}">
                <a16:creationId xmlns:a16="http://schemas.microsoft.com/office/drawing/2014/main" id="{75BB2A43-41B5-70EE-0FE2-97452BC8DA12}"/>
              </a:ext>
            </a:extLst>
          </p:cNvPr>
          <p:cNvPicPr>
            <a:picLocks noGrp="1" noChangeAspect="1"/>
          </p:cNvPicPr>
          <p:nvPr>
            <p:ph idx="1"/>
          </p:nvPr>
        </p:nvPicPr>
        <p:blipFill>
          <a:blip r:embed="rId2"/>
          <a:stretch>
            <a:fillRect/>
          </a:stretch>
        </p:blipFill>
        <p:spPr>
          <a:xfrm>
            <a:off x="2148659" y="1203932"/>
            <a:ext cx="7894682" cy="4042321"/>
          </a:xfrm>
        </p:spPr>
      </p:pic>
    </p:spTree>
    <p:extLst>
      <p:ext uri="{BB962C8B-B14F-4D97-AF65-F5344CB8AC3E}">
        <p14:creationId xmlns:p14="http://schemas.microsoft.com/office/powerpoint/2010/main" val="3824085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a:xfrm>
            <a:off x="816428" y="395656"/>
            <a:ext cx="11005457" cy="677003"/>
          </a:xfrm>
        </p:spPr>
        <p:txBody>
          <a:bodyPr>
            <a:noAutofit/>
          </a:bodyPr>
          <a:lstStyle/>
          <a:p>
            <a:pPr algn="ctr"/>
            <a:r>
              <a:rPr lang="en-US" sz="2800" b="1" dirty="0">
                <a:solidFill>
                  <a:srgbClr val="C00000"/>
                </a:solidFill>
              </a:rPr>
              <a:t>Tune the heap – JVM options to control heap size  </a:t>
            </a:r>
            <a:endParaRPr lang="en-IN" sz="2800" b="1" dirty="0">
              <a:solidFill>
                <a:srgbClr val="C00000"/>
              </a:solidFill>
            </a:endParaRPr>
          </a:p>
        </p:txBody>
      </p:sp>
      <p:sp>
        <p:nvSpPr>
          <p:cNvPr id="11" name="Rectangle 2">
            <a:extLst>
              <a:ext uri="{FF2B5EF4-FFF2-40B4-BE49-F238E27FC236}">
                <a16:creationId xmlns:a16="http://schemas.microsoft.com/office/drawing/2014/main" id="{1744A3E3-7435-A562-7EB2-FDAD1681428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06F65DA9-C894-17DE-F592-9DE12C798D10}"/>
              </a:ext>
            </a:extLst>
          </p:cNvPr>
          <p:cNvPicPr>
            <a:picLocks noChangeAspect="1"/>
          </p:cNvPicPr>
          <p:nvPr/>
        </p:nvPicPr>
        <p:blipFill>
          <a:blip r:embed="rId3"/>
          <a:stretch>
            <a:fillRect/>
          </a:stretch>
        </p:blipFill>
        <p:spPr>
          <a:xfrm>
            <a:off x="816428" y="1376348"/>
            <a:ext cx="11072762" cy="4208021"/>
          </a:xfrm>
          <a:prstGeom prst="rect">
            <a:avLst/>
          </a:prstGeom>
        </p:spPr>
      </p:pic>
      <p:sp>
        <p:nvSpPr>
          <p:cNvPr id="16" name="TextBox 15">
            <a:extLst>
              <a:ext uri="{FF2B5EF4-FFF2-40B4-BE49-F238E27FC236}">
                <a16:creationId xmlns:a16="http://schemas.microsoft.com/office/drawing/2014/main" id="{8722CABB-25FC-AD90-D0AF-65586D8FBB66}"/>
              </a:ext>
            </a:extLst>
          </p:cNvPr>
          <p:cNvSpPr txBox="1"/>
          <p:nvPr/>
        </p:nvSpPr>
        <p:spPr>
          <a:xfrm>
            <a:off x="1181099" y="5564892"/>
            <a:ext cx="9829801" cy="646331"/>
          </a:xfrm>
          <a:prstGeom prst="rect">
            <a:avLst/>
          </a:prstGeom>
          <a:noFill/>
        </p:spPr>
        <p:txBody>
          <a:bodyPr wrap="square" rtlCol="0">
            <a:spAutoFit/>
          </a:bodyPr>
          <a:lstStyle/>
          <a:p>
            <a:r>
              <a:rPr lang="en-IN" dirty="0">
                <a:hlinkClick r:id="rId4"/>
              </a:rPr>
              <a:t>https://www.alibabacloud.com/help/en/sae/latest/best-practices-for-jvm-heap-size-configuration</a:t>
            </a:r>
            <a:endParaRPr lang="en-IN" dirty="0"/>
          </a:p>
          <a:p>
            <a:endParaRPr lang="en-IN" dirty="0"/>
          </a:p>
        </p:txBody>
      </p:sp>
    </p:spTree>
    <p:extLst>
      <p:ext uri="{BB962C8B-B14F-4D97-AF65-F5344CB8AC3E}">
        <p14:creationId xmlns:p14="http://schemas.microsoft.com/office/powerpoint/2010/main" val="1000558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a:xfrm>
            <a:off x="816428" y="395656"/>
            <a:ext cx="11005457" cy="677003"/>
          </a:xfrm>
        </p:spPr>
        <p:txBody>
          <a:bodyPr>
            <a:noAutofit/>
          </a:bodyPr>
          <a:lstStyle/>
          <a:p>
            <a:pPr algn="ctr"/>
            <a:r>
              <a:rPr lang="en-US" sz="2800" b="1" dirty="0">
                <a:solidFill>
                  <a:srgbClr val="C00000"/>
                </a:solidFill>
              </a:rPr>
              <a:t>Tune the heap – JVM options to control heap size  </a:t>
            </a:r>
            <a:endParaRPr lang="en-IN" sz="2800" b="1" dirty="0">
              <a:solidFill>
                <a:srgbClr val="C00000"/>
              </a:solidFill>
            </a:endParaRPr>
          </a:p>
        </p:txBody>
      </p:sp>
      <p:sp>
        <p:nvSpPr>
          <p:cNvPr id="11" name="Rectangle 2">
            <a:extLst>
              <a:ext uri="{FF2B5EF4-FFF2-40B4-BE49-F238E27FC236}">
                <a16:creationId xmlns:a16="http://schemas.microsoft.com/office/drawing/2014/main" id="{1744A3E3-7435-A562-7EB2-FDAD1681428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9A2C8F2F-8997-2163-8E56-2D4AAB0DB141}"/>
              </a:ext>
            </a:extLst>
          </p:cNvPr>
          <p:cNvPicPr>
            <a:picLocks noChangeAspect="1"/>
          </p:cNvPicPr>
          <p:nvPr/>
        </p:nvPicPr>
        <p:blipFill>
          <a:blip r:embed="rId3"/>
          <a:stretch>
            <a:fillRect/>
          </a:stretch>
        </p:blipFill>
        <p:spPr>
          <a:xfrm>
            <a:off x="1432070" y="1230344"/>
            <a:ext cx="8778730" cy="4789456"/>
          </a:xfrm>
          <a:prstGeom prst="rect">
            <a:avLst/>
          </a:prstGeom>
        </p:spPr>
      </p:pic>
    </p:spTree>
    <p:extLst>
      <p:ext uri="{BB962C8B-B14F-4D97-AF65-F5344CB8AC3E}">
        <p14:creationId xmlns:p14="http://schemas.microsoft.com/office/powerpoint/2010/main" val="891280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a:xfrm>
            <a:off x="816428" y="395656"/>
            <a:ext cx="11005457" cy="677003"/>
          </a:xfrm>
        </p:spPr>
        <p:txBody>
          <a:bodyPr>
            <a:noAutofit/>
          </a:bodyPr>
          <a:lstStyle/>
          <a:p>
            <a:pPr algn="ctr"/>
            <a:r>
              <a:rPr lang="en-US" sz="2800" b="1" dirty="0">
                <a:solidFill>
                  <a:srgbClr val="C00000"/>
                </a:solidFill>
              </a:rPr>
              <a:t>Tune the heap – JVM options to control heap size  </a:t>
            </a:r>
            <a:endParaRPr lang="en-IN" sz="2800" b="1" dirty="0">
              <a:solidFill>
                <a:srgbClr val="C00000"/>
              </a:solidFill>
            </a:endParaRPr>
          </a:p>
        </p:txBody>
      </p:sp>
      <p:sp>
        <p:nvSpPr>
          <p:cNvPr id="11" name="Rectangle 2">
            <a:extLst>
              <a:ext uri="{FF2B5EF4-FFF2-40B4-BE49-F238E27FC236}">
                <a16:creationId xmlns:a16="http://schemas.microsoft.com/office/drawing/2014/main" id="{1744A3E3-7435-A562-7EB2-FDAD1681428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27695EE7-274D-A06F-D745-15FD89EE8A08}"/>
              </a:ext>
            </a:extLst>
          </p:cNvPr>
          <p:cNvPicPr>
            <a:picLocks noChangeAspect="1"/>
          </p:cNvPicPr>
          <p:nvPr/>
        </p:nvPicPr>
        <p:blipFill>
          <a:blip r:embed="rId3"/>
          <a:stretch>
            <a:fillRect/>
          </a:stretch>
        </p:blipFill>
        <p:spPr>
          <a:xfrm>
            <a:off x="1122558" y="1208977"/>
            <a:ext cx="9946884" cy="4773080"/>
          </a:xfrm>
          <a:prstGeom prst="rect">
            <a:avLst/>
          </a:prstGeom>
        </p:spPr>
      </p:pic>
    </p:spTree>
    <p:extLst>
      <p:ext uri="{BB962C8B-B14F-4D97-AF65-F5344CB8AC3E}">
        <p14:creationId xmlns:p14="http://schemas.microsoft.com/office/powerpoint/2010/main" val="9643726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39382562-7F1B-ACE5-D898-2C32992390BB}"/>
              </a:ext>
            </a:extLst>
          </p:cNvPr>
          <p:cNvSpPr>
            <a:spLocks noGrp="1" noChangeArrowheads="1"/>
          </p:cNvSpPr>
          <p:nvPr>
            <p:ph idx="1"/>
          </p:nvPr>
        </p:nvSpPr>
        <p:spPr bwMode="auto">
          <a:xfrm>
            <a:off x="526293" y="2501465"/>
            <a:ext cx="11328250" cy="3355280"/>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374151"/>
                </a:solidFill>
                <a:effectLst/>
                <a:latin typeface="Söhne Mono"/>
              </a:rPr>
              <a:t>java</a:t>
            </a:r>
            <a:r>
              <a:rPr kumimoji="0" lang="en-US" altLang="en-US" sz="1600" b="0" i="0" u="none" strike="noStrike" cap="none" normalizeH="0" baseline="0" dirty="0">
                <a:ln>
                  <a:noFill/>
                </a:ln>
                <a:solidFill>
                  <a:srgbClr val="374151"/>
                </a:solidFill>
                <a:effectLst/>
                <a:latin typeface="Söhne"/>
              </a:rPr>
              <a:t>: The command to invoke the Java Virtual Machine.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374151"/>
                </a:solidFill>
                <a:effectLst/>
                <a:latin typeface="Söhne Mono"/>
              </a:rPr>
              <a:t>-cp D:\datalus\ems.jar;D:\datalus\ojdbc7.jar</a:t>
            </a:r>
            <a:r>
              <a:rPr kumimoji="0" lang="en-US" altLang="en-US" sz="1600" b="0" i="0" u="none" strike="noStrike" cap="none" normalizeH="0" baseline="0" dirty="0">
                <a:ln>
                  <a:noFill/>
                </a:ln>
                <a:solidFill>
                  <a:srgbClr val="374151"/>
                </a:solidFill>
                <a:effectLst/>
                <a:latin typeface="Söhne"/>
              </a:rPr>
              <a:t>: This sets the </a:t>
            </a:r>
            <a:r>
              <a:rPr kumimoji="0" lang="en-US" altLang="en-US" sz="1600" b="0" i="0" u="none" strike="noStrike" cap="none" normalizeH="0" baseline="0" dirty="0" err="1">
                <a:ln>
                  <a:noFill/>
                </a:ln>
                <a:solidFill>
                  <a:srgbClr val="374151"/>
                </a:solidFill>
                <a:effectLst/>
                <a:latin typeface="Söhne"/>
              </a:rPr>
              <a:t>classpath</a:t>
            </a:r>
            <a:r>
              <a:rPr kumimoji="0" lang="en-US" altLang="en-US" sz="1600" b="0" i="0" u="none" strike="noStrike" cap="none" normalizeH="0" baseline="0" dirty="0">
                <a:ln>
                  <a:noFill/>
                </a:ln>
                <a:solidFill>
                  <a:srgbClr val="374151"/>
                </a:solidFill>
                <a:effectLst/>
                <a:latin typeface="Söhne"/>
              </a:rPr>
              <a:t> for the JVM, which tells it where to find the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Söhne"/>
              </a:rPr>
              <a:t>required classes and libraries for the program being executed. In this case, it specifies two JAR files, </a:t>
            </a:r>
            <a:r>
              <a:rPr kumimoji="0" lang="en-US" altLang="en-US" sz="1600" b="1" i="0" u="none" strike="noStrike" cap="none" normalizeH="0" baseline="0" dirty="0">
                <a:ln>
                  <a:noFill/>
                </a:ln>
                <a:solidFill>
                  <a:srgbClr val="374151"/>
                </a:solidFill>
                <a:effectLst/>
                <a:latin typeface="Söhne Mono"/>
              </a:rPr>
              <a:t>ems.jar</a:t>
            </a:r>
            <a:r>
              <a:rPr kumimoji="0" lang="en-US" altLang="en-US" sz="1600" b="0" i="0" u="none" strike="noStrike" cap="none" normalizeH="0" baseline="0" dirty="0">
                <a:ln>
                  <a:noFill/>
                </a:ln>
                <a:solidFill>
                  <a:srgbClr val="374151"/>
                </a:solidFill>
                <a:effectLst/>
                <a:latin typeface="Söhne"/>
              </a:rPr>
              <a:t> and </a:t>
            </a:r>
            <a:r>
              <a:rPr kumimoji="0" lang="en-US" altLang="en-US" sz="1600" b="1" i="0" u="none" strike="noStrike" cap="none" normalizeH="0" baseline="0" dirty="0">
                <a:ln>
                  <a:noFill/>
                </a:ln>
                <a:solidFill>
                  <a:srgbClr val="374151"/>
                </a:solidFill>
                <a:effectLst/>
                <a:latin typeface="Söhne Mono"/>
              </a:rPr>
              <a:t>ojdbc7.jar</a:t>
            </a:r>
            <a:r>
              <a:rPr kumimoji="0" lang="en-US" altLang="en-US" sz="1600" b="0" i="0" u="none" strike="noStrike" cap="none" normalizeH="0" baseline="0" dirty="0">
                <a:ln>
                  <a:noFill/>
                </a:ln>
                <a:solidFill>
                  <a:srgbClr val="374151"/>
                </a:solidFill>
                <a:effectLst/>
                <a:latin typeface="Söhne"/>
              </a:rPr>
              <a:t>, located in the directories </a:t>
            </a:r>
            <a:r>
              <a:rPr kumimoji="0" lang="en-US" altLang="en-US" sz="1600" b="1" i="0" u="none" strike="noStrike" cap="none" normalizeH="0" baseline="0" dirty="0">
                <a:ln>
                  <a:noFill/>
                </a:ln>
                <a:solidFill>
                  <a:srgbClr val="374151"/>
                </a:solidFill>
                <a:effectLst/>
                <a:latin typeface="Söhne Mono"/>
              </a:rPr>
              <a:t>D:\datalus\</a:t>
            </a:r>
            <a:r>
              <a:rPr kumimoji="0" lang="en-US" altLang="en-US" sz="1600" b="0" i="0" u="none" strike="noStrike" cap="none" normalizeH="0" baseline="0" dirty="0">
                <a:ln>
                  <a:noFill/>
                </a:ln>
                <a:solidFill>
                  <a:srgbClr val="37415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374151"/>
                </a:solidFill>
                <a:effectLst/>
                <a:latin typeface="Söhne Mono"/>
              </a:rPr>
              <a:t>-XX:+UseG1GC</a:t>
            </a:r>
            <a:r>
              <a:rPr kumimoji="0" lang="en-US" altLang="en-US" sz="1600" b="0" i="0" u="none" strike="noStrike" cap="none" normalizeH="0" baseline="0" dirty="0">
                <a:ln>
                  <a:noFill/>
                </a:ln>
                <a:solidFill>
                  <a:srgbClr val="374151"/>
                </a:solidFill>
                <a:effectLst/>
                <a:latin typeface="Söhne"/>
              </a:rPr>
              <a:t>: This enables the use of the Garbage-First (G1) garbage collector, which is a server-style garbage collector introduced in Java 7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Söhne"/>
              </a:rPr>
              <a:t>that is designed to have low pause times and high throughput.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374151"/>
                </a:solidFill>
                <a:effectLst/>
                <a:latin typeface="Söhne Mono"/>
              </a:rPr>
              <a:t>-XX:+</a:t>
            </a:r>
            <a:r>
              <a:rPr kumimoji="0" lang="en-US" altLang="en-US" sz="1600" b="1" i="0" u="none" strike="noStrike" cap="none" normalizeH="0" baseline="0" dirty="0" err="1">
                <a:ln>
                  <a:noFill/>
                </a:ln>
                <a:solidFill>
                  <a:srgbClr val="374151"/>
                </a:solidFill>
                <a:effectLst/>
                <a:latin typeface="Söhne Mono"/>
              </a:rPr>
              <a:t>PrintCommandLineFlags</a:t>
            </a:r>
            <a:r>
              <a:rPr kumimoji="0" lang="en-US" altLang="en-US" sz="1600" b="0" i="0" u="none" strike="noStrike" cap="none" normalizeH="0" baseline="0" dirty="0">
                <a:ln>
                  <a:noFill/>
                </a:ln>
                <a:solidFill>
                  <a:srgbClr val="374151"/>
                </a:solidFill>
                <a:effectLst/>
                <a:latin typeface="Söhne"/>
              </a:rPr>
              <a:t>: This option causes the JVM to print the flags and their values on the command line that were used to launch the JVM.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374151"/>
                </a:solidFill>
                <a:effectLst/>
                <a:latin typeface="Söhne Mono"/>
              </a:rPr>
              <a:t>-version</a:t>
            </a:r>
            <a:r>
              <a:rPr kumimoji="0" lang="en-US" altLang="en-US" sz="1600" b="0" i="0" u="none" strike="noStrike" cap="none" normalizeH="0" baseline="0" dirty="0">
                <a:ln>
                  <a:noFill/>
                </a:ln>
                <a:solidFill>
                  <a:srgbClr val="374151"/>
                </a:solidFill>
                <a:effectLst/>
                <a:latin typeface="Söhne"/>
              </a:rPr>
              <a:t>: This option prints the version of the JVM being used.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374151"/>
                </a:solidFill>
                <a:effectLst/>
                <a:latin typeface="Söhne Mono"/>
              </a:rPr>
              <a:t>com.dal.view.MainClass</a:t>
            </a:r>
            <a:r>
              <a:rPr kumimoji="0" lang="en-US" altLang="en-US" sz="1600" b="0" i="0" u="none" strike="noStrike" cap="none" normalizeH="0" baseline="0" dirty="0">
                <a:ln>
                  <a:noFill/>
                </a:ln>
                <a:solidFill>
                  <a:srgbClr val="374151"/>
                </a:solidFill>
                <a:effectLst/>
                <a:latin typeface="Söhne"/>
              </a:rPr>
              <a:t>: This is the fully-qualified name of the class to be executed. In this case, it is </a:t>
            </a:r>
            <a:r>
              <a:rPr kumimoji="0" lang="en-US" altLang="en-US" sz="1600" b="1" i="0" u="none" strike="noStrike" cap="none" normalizeH="0" baseline="0" dirty="0" err="1">
                <a:ln>
                  <a:noFill/>
                </a:ln>
                <a:solidFill>
                  <a:srgbClr val="374151"/>
                </a:solidFill>
                <a:effectLst/>
                <a:latin typeface="Söhne Mono"/>
              </a:rPr>
              <a:t>MainClass</a:t>
            </a:r>
            <a:r>
              <a:rPr kumimoji="0" lang="en-US" altLang="en-US" sz="1600" b="0" i="0" u="none" strike="noStrike" cap="none" normalizeH="0" baseline="0" dirty="0">
                <a:ln>
                  <a:noFill/>
                </a:ln>
                <a:solidFill>
                  <a:srgbClr val="374151"/>
                </a:solidFill>
                <a:effectLst/>
                <a:latin typeface="Söhne"/>
              </a:rPr>
              <a:t> in the package </a:t>
            </a:r>
            <a:r>
              <a:rPr kumimoji="0" lang="en-US" altLang="en-US" sz="1600" b="1" i="0" u="none" strike="noStrike" cap="none" normalizeH="0" baseline="0" dirty="0" err="1">
                <a:ln>
                  <a:noFill/>
                </a:ln>
                <a:solidFill>
                  <a:srgbClr val="374151"/>
                </a:solidFill>
                <a:effectLst/>
                <a:latin typeface="Söhne Mono"/>
              </a:rPr>
              <a:t>com.dal.view</a:t>
            </a:r>
            <a:r>
              <a:rPr kumimoji="0" lang="en-US" altLang="en-US" sz="1600" b="0" i="0" u="none" strike="noStrike" cap="none" normalizeH="0" baseline="0" dirty="0">
                <a:ln>
                  <a:noFill/>
                </a:ln>
                <a:solidFill>
                  <a:srgbClr val="374151"/>
                </a:solidFill>
                <a:effectLst/>
                <a:latin typeface="Söhne"/>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126726-BC72-E55B-1A9B-FA223B9DCDCF}"/>
              </a:ext>
            </a:extLst>
          </p:cNvPr>
          <p:cNvPicPr>
            <a:picLocks noChangeAspect="1"/>
          </p:cNvPicPr>
          <p:nvPr/>
        </p:nvPicPr>
        <p:blipFill>
          <a:blip r:embed="rId2"/>
          <a:stretch>
            <a:fillRect/>
          </a:stretch>
        </p:blipFill>
        <p:spPr>
          <a:xfrm>
            <a:off x="413657" y="168529"/>
            <a:ext cx="11440886" cy="2253739"/>
          </a:xfrm>
          <a:prstGeom prst="rect">
            <a:avLst/>
          </a:prstGeom>
        </p:spPr>
      </p:pic>
    </p:spTree>
    <p:extLst>
      <p:ext uri="{BB962C8B-B14F-4D97-AF65-F5344CB8AC3E}">
        <p14:creationId xmlns:p14="http://schemas.microsoft.com/office/powerpoint/2010/main" val="640897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2D113-A53A-2954-B6E1-CF01984E9655}"/>
              </a:ext>
            </a:extLst>
          </p:cNvPr>
          <p:cNvPicPr>
            <a:picLocks noChangeAspect="1"/>
          </p:cNvPicPr>
          <p:nvPr/>
        </p:nvPicPr>
        <p:blipFill>
          <a:blip r:embed="rId2"/>
          <a:stretch>
            <a:fillRect/>
          </a:stretch>
        </p:blipFill>
        <p:spPr>
          <a:xfrm>
            <a:off x="526293" y="283029"/>
            <a:ext cx="11155011" cy="5464628"/>
          </a:xfrm>
          <a:prstGeom prst="rect">
            <a:avLst/>
          </a:prstGeom>
        </p:spPr>
      </p:pic>
    </p:spTree>
    <p:extLst>
      <p:ext uri="{BB962C8B-B14F-4D97-AF65-F5344CB8AC3E}">
        <p14:creationId xmlns:p14="http://schemas.microsoft.com/office/powerpoint/2010/main" val="3204081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DB21-3977-AEA6-FB47-58DF65539105}"/>
              </a:ext>
            </a:extLst>
          </p:cNvPr>
          <p:cNvSpPr>
            <a:spLocks noGrp="1"/>
          </p:cNvSpPr>
          <p:nvPr>
            <p:ph type="title"/>
          </p:nvPr>
        </p:nvSpPr>
        <p:spPr>
          <a:xfrm>
            <a:off x="1566506" y="286799"/>
            <a:ext cx="8372152" cy="677003"/>
          </a:xfrm>
        </p:spPr>
        <p:txBody>
          <a:bodyPr>
            <a:normAutofit/>
          </a:bodyPr>
          <a:lstStyle/>
          <a:p>
            <a:r>
              <a:rPr lang="en-IN" sz="2000" cap="none" dirty="0"/>
              <a:t>java </a:t>
            </a:r>
            <a:r>
              <a:rPr lang="en-IN" sz="2000" cap="none" dirty="0">
                <a:solidFill>
                  <a:srgbClr val="FF0000"/>
                </a:solidFill>
              </a:rPr>
              <a:t>-cp D:\datalus\ems.jar;D:\datalus\ojdbc7.jar </a:t>
            </a:r>
            <a:r>
              <a:rPr lang="en-IN" sz="2000" cap="none" dirty="0"/>
              <a:t>-Xmx50m -Xms50m -Xmn20m -</a:t>
            </a:r>
            <a:r>
              <a:rPr lang="en-IN" sz="2000" cap="none" dirty="0" err="1"/>
              <a:t>XX:PermSize</a:t>
            </a:r>
            <a:r>
              <a:rPr lang="en-IN" sz="2000" cap="none" dirty="0"/>
              <a:t>=20m -XX:+</a:t>
            </a:r>
            <a:r>
              <a:rPr lang="en-IN" sz="2000" cap="none" dirty="0" err="1"/>
              <a:t>UseParallelGC</a:t>
            </a:r>
            <a:r>
              <a:rPr lang="en-IN" sz="2000" cap="none" dirty="0"/>
              <a:t> </a:t>
            </a:r>
            <a:r>
              <a:rPr lang="en-IN" sz="2000" cap="none" dirty="0" err="1">
                <a:solidFill>
                  <a:srgbClr val="C00000"/>
                </a:solidFill>
              </a:rPr>
              <a:t>com.dal.view.MainClass</a:t>
            </a:r>
            <a:endParaRPr lang="en-IN" sz="2000" cap="none" dirty="0">
              <a:solidFill>
                <a:srgbClr val="C00000"/>
              </a:solidFill>
            </a:endParaRPr>
          </a:p>
        </p:txBody>
      </p:sp>
      <p:sp>
        <p:nvSpPr>
          <p:cNvPr id="3" name="Content Placeholder 2">
            <a:extLst>
              <a:ext uri="{FF2B5EF4-FFF2-40B4-BE49-F238E27FC236}">
                <a16:creationId xmlns:a16="http://schemas.microsoft.com/office/drawing/2014/main" id="{28480C0B-BC18-863B-DDAF-D9B4DE349C90}"/>
              </a:ext>
            </a:extLst>
          </p:cNvPr>
          <p:cNvSpPr>
            <a:spLocks noGrp="1"/>
          </p:cNvSpPr>
          <p:nvPr>
            <p:ph idx="1"/>
          </p:nvPr>
        </p:nvSpPr>
        <p:spPr/>
        <p:txBody>
          <a:bodyPr>
            <a:noAutofit/>
          </a:bodyPr>
          <a:lstStyle/>
          <a:p>
            <a:pPr>
              <a:spcBef>
                <a:spcPts val="100"/>
              </a:spcBef>
            </a:pPr>
            <a:r>
              <a:rPr lang="en-US" sz="1400" dirty="0"/>
              <a:t>java: The command to invoke the Java Virtual Machine.</a:t>
            </a:r>
          </a:p>
          <a:p>
            <a:pPr>
              <a:spcBef>
                <a:spcPts val="100"/>
              </a:spcBef>
            </a:pPr>
            <a:r>
              <a:rPr lang="en-US" sz="1400" dirty="0"/>
              <a:t>-cp D:\datalus\ems.jar;D:\datalus\ojdbc7.jar: This sets the </a:t>
            </a:r>
            <a:r>
              <a:rPr lang="en-US" sz="1400" dirty="0" err="1"/>
              <a:t>classpath</a:t>
            </a:r>
            <a:r>
              <a:rPr lang="en-US" sz="1400" dirty="0"/>
              <a:t> for the JVM, which tells it where to find the required classes and libraries for the program being executed. In this case, it specifies two JAR files, ems.jar and ojdbc7.jar, located in the directories D:\datalus\.</a:t>
            </a:r>
          </a:p>
          <a:p>
            <a:pPr>
              <a:spcBef>
                <a:spcPts val="100"/>
              </a:spcBef>
            </a:pPr>
            <a:r>
              <a:rPr lang="en-US" sz="1400" dirty="0"/>
              <a:t>-Xmx50m -Xms50m -Xmn20m -</a:t>
            </a:r>
            <a:r>
              <a:rPr lang="en-US" sz="1400" dirty="0" err="1"/>
              <a:t>XX:PermSize</a:t>
            </a:r>
            <a:r>
              <a:rPr lang="en-US" sz="1400" dirty="0"/>
              <a:t>=20m -XX:+</a:t>
            </a:r>
            <a:r>
              <a:rPr lang="en-US" sz="1400" dirty="0" err="1"/>
              <a:t>UseParallelGC</a:t>
            </a:r>
            <a:r>
              <a:rPr lang="en-US" sz="1400" dirty="0"/>
              <a:t>: These are JVM options that configure the behavior of the JVM at runtime.</a:t>
            </a:r>
          </a:p>
          <a:p>
            <a:pPr>
              <a:spcBef>
                <a:spcPts val="100"/>
              </a:spcBef>
            </a:pPr>
            <a:r>
              <a:rPr lang="en-US" sz="1400" dirty="0"/>
              <a:t>-Xmx50m: This sets the maximum heap size to 50 MB.</a:t>
            </a:r>
          </a:p>
          <a:p>
            <a:pPr>
              <a:spcBef>
                <a:spcPts val="100"/>
              </a:spcBef>
            </a:pPr>
            <a:r>
              <a:rPr lang="en-US" sz="1400" dirty="0"/>
              <a:t>-Xms50m: This sets the initial heap size to 50 MB.-Xmn20m: This sets the size of the young generation to 20 MB.</a:t>
            </a:r>
          </a:p>
          <a:p>
            <a:pPr>
              <a:spcBef>
                <a:spcPts val="100"/>
              </a:spcBef>
            </a:pPr>
            <a:r>
              <a:rPr lang="en-US" sz="1400" dirty="0"/>
              <a:t>-</a:t>
            </a:r>
            <a:r>
              <a:rPr lang="en-US" sz="1400" dirty="0" err="1"/>
              <a:t>XX:PermSize</a:t>
            </a:r>
            <a:r>
              <a:rPr lang="en-US" sz="1400" dirty="0"/>
              <a:t>=20m: This sets the size of the permanent generation (for storing metadata about classes) to 20 MB.</a:t>
            </a:r>
          </a:p>
          <a:p>
            <a:pPr>
              <a:spcBef>
                <a:spcPts val="100"/>
              </a:spcBef>
            </a:pPr>
            <a:r>
              <a:rPr lang="en-US" sz="1400" dirty="0"/>
              <a:t>-XX:+</a:t>
            </a:r>
            <a:r>
              <a:rPr lang="en-US" sz="1400" dirty="0" err="1"/>
              <a:t>UseParallelGC</a:t>
            </a:r>
            <a:r>
              <a:rPr lang="en-US" sz="1400" dirty="0"/>
              <a:t>: This enables the use of the parallel garbage collector, which uses multiple threads to perform garbage collection.</a:t>
            </a:r>
          </a:p>
          <a:p>
            <a:pPr>
              <a:spcBef>
                <a:spcPts val="100"/>
              </a:spcBef>
            </a:pPr>
            <a:r>
              <a:rPr lang="en-US" sz="1400" dirty="0" err="1"/>
              <a:t>com.dal.view.MainClass</a:t>
            </a:r>
            <a:r>
              <a:rPr lang="en-US" sz="1400" dirty="0"/>
              <a:t>: This is the fully-qualified name of the class to be executed. In this case, it is </a:t>
            </a:r>
            <a:r>
              <a:rPr lang="en-US" sz="1400" dirty="0" err="1"/>
              <a:t>MainClass</a:t>
            </a:r>
            <a:r>
              <a:rPr lang="en-US" sz="1400" dirty="0"/>
              <a:t> in the package </a:t>
            </a:r>
            <a:r>
              <a:rPr lang="en-US" sz="1400" dirty="0" err="1"/>
              <a:t>com.dal.view</a:t>
            </a:r>
            <a:r>
              <a:rPr lang="en-US" sz="1400" dirty="0"/>
              <a:t>.</a:t>
            </a:r>
            <a:endParaRPr lang="en-IN" sz="1400" dirty="0"/>
          </a:p>
          <a:p>
            <a:pPr marL="0" indent="0">
              <a:spcBef>
                <a:spcPts val="100"/>
              </a:spcBef>
              <a:buNone/>
            </a:pPr>
            <a:endParaRPr lang="en-IN" sz="1400" dirty="0"/>
          </a:p>
        </p:txBody>
      </p:sp>
    </p:spTree>
    <p:extLst>
      <p:ext uri="{BB962C8B-B14F-4D97-AF65-F5344CB8AC3E}">
        <p14:creationId xmlns:p14="http://schemas.microsoft.com/office/powerpoint/2010/main" val="1591912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C672-0F13-A663-77E4-767E25DD2B1B}"/>
              </a:ext>
            </a:extLst>
          </p:cNvPr>
          <p:cNvSpPr>
            <a:spLocks noGrp="1"/>
          </p:cNvSpPr>
          <p:nvPr>
            <p:ph type="title"/>
          </p:nvPr>
        </p:nvSpPr>
        <p:spPr/>
        <p:txBody>
          <a:bodyPr/>
          <a:lstStyle/>
          <a:p>
            <a:r>
              <a:rPr lang="en-US" dirty="0"/>
              <a:t>Java version 9 and above</a:t>
            </a:r>
            <a:endParaRPr lang="en-IN" dirty="0"/>
          </a:p>
        </p:txBody>
      </p:sp>
      <p:pic>
        <p:nvPicPr>
          <p:cNvPr id="5" name="Content Placeholder 4">
            <a:extLst>
              <a:ext uri="{FF2B5EF4-FFF2-40B4-BE49-F238E27FC236}">
                <a16:creationId xmlns:a16="http://schemas.microsoft.com/office/drawing/2014/main" id="{D0A6554C-D43A-9C43-6ABB-6D73536E1F0E}"/>
              </a:ext>
            </a:extLst>
          </p:cNvPr>
          <p:cNvPicPr>
            <a:picLocks noGrp="1" noChangeAspect="1"/>
          </p:cNvPicPr>
          <p:nvPr>
            <p:ph idx="1"/>
          </p:nvPr>
        </p:nvPicPr>
        <p:blipFill>
          <a:blip r:embed="rId2"/>
          <a:stretch>
            <a:fillRect/>
          </a:stretch>
        </p:blipFill>
        <p:spPr>
          <a:xfrm>
            <a:off x="1451579" y="1347787"/>
            <a:ext cx="9684507" cy="4162425"/>
          </a:xfrm>
        </p:spPr>
      </p:pic>
    </p:spTree>
    <p:extLst>
      <p:ext uri="{BB962C8B-B14F-4D97-AF65-F5344CB8AC3E}">
        <p14:creationId xmlns:p14="http://schemas.microsoft.com/office/powerpoint/2010/main" val="1864916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7EC3-1B74-FFCB-D5A0-84715E7ABB1B}"/>
              </a:ext>
            </a:extLst>
          </p:cNvPr>
          <p:cNvSpPr>
            <a:spLocks noGrp="1"/>
          </p:cNvSpPr>
          <p:nvPr>
            <p:ph type="title"/>
          </p:nvPr>
        </p:nvSpPr>
        <p:spPr/>
        <p:txBody>
          <a:bodyPr/>
          <a:lstStyle/>
          <a:p>
            <a:r>
              <a:rPr lang="en-US"/>
              <a:t>Java version 9 and above</a:t>
            </a:r>
            <a:endParaRPr lang="en-IN" dirty="0"/>
          </a:p>
        </p:txBody>
      </p:sp>
      <p:pic>
        <p:nvPicPr>
          <p:cNvPr id="5" name="Content Placeholder 4">
            <a:extLst>
              <a:ext uri="{FF2B5EF4-FFF2-40B4-BE49-F238E27FC236}">
                <a16:creationId xmlns:a16="http://schemas.microsoft.com/office/drawing/2014/main" id="{D3A1D081-5E9D-C6C3-6882-5B94336124D6}"/>
              </a:ext>
            </a:extLst>
          </p:cNvPr>
          <p:cNvPicPr>
            <a:picLocks noGrp="1" noChangeAspect="1"/>
          </p:cNvPicPr>
          <p:nvPr>
            <p:ph idx="1"/>
          </p:nvPr>
        </p:nvPicPr>
        <p:blipFill>
          <a:blip r:embed="rId2"/>
          <a:stretch>
            <a:fillRect/>
          </a:stretch>
        </p:blipFill>
        <p:spPr>
          <a:xfrm>
            <a:off x="1451579" y="1216252"/>
            <a:ext cx="9880450" cy="4665190"/>
          </a:xfrm>
        </p:spPr>
      </p:pic>
    </p:spTree>
    <p:extLst>
      <p:ext uri="{BB962C8B-B14F-4D97-AF65-F5344CB8AC3E}">
        <p14:creationId xmlns:p14="http://schemas.microsoft.com/office/powerpoint/2010/main" val="352613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a:xfrm>
            <a:off x="1451579" y="395656"/>
            <a:ext cx="9603275" cy="589765"/>
          </a:xfrm>
        </p:spPr>
        <p:txBody>
          <a:bodyPr>
            <a:normAutofit fontScale="90000"/>
          </a:bodyPr>
          <a:lstStyle/>
          <a:p>
            <a:pPr algn="ctr"/>
            <a:r>
              <a:rPr lang="en-US" sz="4000" dirty="0">
                <a:solidFill>
                  <a:srgbClr val="C00000"/>
                </a:solidFill>
              </a:rPr>
              <a:t>Memory area</a:t>
            </a:r>
            <a:endParaRPr lang="en-IN" sz="4000" dirty="0">
              <a:solidFill>
                <a:srgbClr val="C00000"/>
              </a:solidFill>
            </a:endParaRPr>
          </a:p>
        </p:txBody>
      </p:sp>
      <p:pic>
        <p:nvPicPr>
          <p:cNvPr id="5" name="Picture 4">
            <a:extLst>
              <a:ext uri="{FF2B5EF4-FFF2-40B4-BE49-F238E27FC236}">
                <a16:creationId xmlns:a16="http://schemas.microsoft.com/office/drawing/2014/main" id="{585E2FF7-B430-8A94-65AB-11B5B898DAE4}"/>
              </a:ext>
            </a:extLst>
          </p:cNvPr>
          <p:cNvPicPr>
            <a:picLocks noChangeAspect="1"/>
          </p:cNvPicPr>
          <p:nvPr/>
        </p:nvPicPr>
        <p:blipFill>
          <a:blip r:embed="rId2"/>
          <a:stretch>
            <a:fillRect/>
          </a:stretch>
        </p:blipFill>
        <p:spPr>
          <a:xfrm>
            <a:off x="1356651" y="1482570"/>
            <a:ext cx="9478698" cy="3506679"/>
          </a:xfrm>
          <a:prstGeom prst="rect">
            <a:avLst/>
          </a:prstGeom>
        </p:spPr>
      </p:pic>
    </p:spTree>
    <p:extLst>
      <p:ext uri="{BB962C8B-B14F-4D97-AF65-F5344CB8AC3E}">
        <p14:creationId xmlns:p14="http://schemas.microsoft.com/office/powerpoint/2010/main" val="25086040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Autofit/>
          </a:bodyPr>
          <a:lstStyle/>
          <a:p>
            <a:pPr algn="ctr"/>
            <a:r>
              <a:rPr lang="en-US" sz="2800" b="1" dirty="0">
                <a:solidFill>
                  <a:srgbClr val="C00000"/>
                </a:solidFill>
              </a:rPr>
              <a:t>Tune performance programmatically</a:t>
            </a:r>
            <a:endParaRPr lang="en-IN" sz="2800" b="1" dirty="0">
              <a:solidFill>
                <a:srgbClr val="C00000"/>
              </a:solidFill>
            </a:endParaRPr>
          </a:p>
        </p:txBody>
      </p:sp>
      <p:sp>
        <p:nvSpPr>
          <p:cNvPr id="3" name="Content Placeholder 2">
            <a:extLst>
              <a:ext uri="{FF2B5EF4-FFF2-40B4-BE49-F238E27FC236}">
                <a16:creationId xmlns:a16="http://schemas.microsoft.com/office/drawing/2014/main" id="{BAADB80A-C37D-2990-C6ED-7AFC96550557}"/>
              </a:ext>
            </a:extLst>
          </p:cNvPr>
          <p:cNvSpPr>
            <a:spLocks noGrp="1"/>
          </p:cNvSpPr>
          <p:nvPr>
            <p:ph idx="1"/>
          </p:nvPr>
        </p:nvSpPr>
        <p:spPr/>
        <p:txBody>
          <a:bodyPr>
            <a:normAutofit lnSpcReduction="10000"/>
          </a:bodyPr>
          <a:lstStyle/>
          <a:p>
            <a:pPr marL="457200" indent="-457200">
              <a:buFont typeface="+mj-lt"/>
              <a:buAutoNum type="arabicPeriod"/>
            </a:pPr>
            <a:r>
              <a:rPr lang="en-IN" b="0" i="0" dirty="0">
                <a:solidFill>
                  <a:srgbClr val="262626"/>
                </a:solidFill>
                <a:effectLst/>
                <a:latin typeface="HCLTech Roobert"/>
              </a:rPr>
              <a:t>Programmatic concatenating of strings using StringBuilder or </a:t>
            </a:r>
            <a:r>
              <a:rPr lang="en-IN" b="0" i="0" dirty="0" err="1">
                <a:solidFill>
                  <a:srgbClr val="262626"/>
                </a:solidFill>
                <a:effectLst/>
                <a:latin typeface="HCLTech Roobert"/>
              </a:rPr>
              <a:t>StringBuffer</a:t>
            </a:r>
            <a:endParaRPr lang="en-IN" b="0" i="0" dirty="0">
              <a:solidFill>
                <a:srgbClr val="262626"/>
              </a:solidFill>
              <a:effectLst/>
              <a:latin typeface="HCLTech Roobert"/>
            </a:endParaRPr>
          </a:p>
          <a:p>
            <a:pPr marL="457200" indent="-457200">
              <a:buFont typeface="+mj-lt"/>
              <a:buAutoNum type="arabicPeriod"/>
            </a:pPr>
            <a:r>
              <a:rPr lang="en-IN" b="1" i="0" dirty="0">
                <a:effectLst/>
                <a:latin typeface="HCLTech Roobert"/>
              </a:rPr>
              <a:t>Use of primitives</a:t>
            </a:r>
            <a:r>
              <a:rPr lang="en-IN" dirty="0">
                <a:latin typeface="HCLTech Roobert"/>
              </a:rPr>
              <a:t> than Wrapper classes so that </a:t>
            </a:r>
            <a:r>
              <a:rPr lang="en-US" b="0" i="0" dirty="0">
                <a:effectLst/>
                <a:latin typeface="HCLTech Roobert"/>
              </a:rPr>
              <a:t> </a:t>
            </a:r>
            <a:r>
              <a:rPr lang="en-US" b="0" i="0" strike="noStrike" dirty="0">
                <a:effectLst/>
                <a:latin typeface="HCLTech Roobert"/>
              </a:rPr>
              <a:t>JVM</a:t>
            </a:r>
            <a:r>
              <a:rPr lang="en-US" b="0" i="0" dirty="0">
                <a:effectLst/>
                <a:latin typeface="HCLTech Roobert"/>
              </a:rPr>
              <a:t> stores</a:t>
            </a:r>
            <a:r>
              <a:rPr lang="en-US" b="0" i="0" strike="noStrike" dirty="0">
                <a:effectLst/>
                <a:latin typeface="HCLTech Roobert"/>
              </a:rPr>
              <a:t> the value in the stack instead of the heap</a:t>
            </a:r>
            <a:r>
              <a:rPr lang="en-US" b="0" i="0" dirty="0">
                <a:effectLst/>
                <a:latin typeface="HCLTech Roobert"/>
              </a:rPr>
              <a:t> </a:t>
            </a:r>
          </a:p>
          <a:p>
            <a:pPr marL="457200" indent="-457200">
              <a:buFont typeface="+mj-lt"/>
              <a:buAutoNum type="arabicPeriod"/>
            </a:pPr>
            <a:r>
              <a:rPr lang="en-IN" b="0" i="0" dirty="0">
                <a:solidFill>
                  <a:srgbClr val="262626"/>
                </a:solidFill>
                <a:effectLst/>
                <a:latin typeface="HCLTech Roobert"/>
              </a:rPr>
              <a:t>Avoid </a:t>
            </a:r>
            <a:r>
              <a:rPr lang="en-IN" b="0" i="0" dirty="0" err="1">
                <a:solidFill>
                  <a:srgbClr val="262626"/>
                </a:solidFill>
                <a:effectLst/>
                <a:latin typeface="HCLTech Roobert"/>
              </a:rPr>
              <a:t>BigInteger</a:t>
            </a:r>
            <a:r>
              <a:rPr lang="en-IN" b="0" i="0" dirty="0">
                <a:solidFill>
                  <a:srgbClr val="262626"/>
                </a:solidFill>
                <a:effectLst/>
                <a:latin typeface="HCLTech Roobert"/>
              </a:rPr>
              <a:t> and </a:t>
            </a:r>
            <a:r>
              <a:rPr lang="en-IN" b="0" i="0" dirty="0" err="1">
                <a:solidFill>
                  <a:srgbClr val="262626"/>
                </a:solidFill>
                <a:effectLst/>
                <a:latin typeface="HCLTech Roobert"/>
              </a:rPr>
              <a:t>BigDecimal</a:t>
            </a:r>
            <a:r>
              <a:rPr lang="en-IN" b="0" i="0" dirty="0">
                <a:solidFill>
                  <a:srgbClr val="262626"/>
                </a:solidFill>
                <a:effectLst/>
                <a:latin typeface="HCLTech Roobert"/>
              </a:rPr>
              <a:t>. Use simple “long” or “double”.</a:t>
            </a:r>
          </a:p>
          <a:p>
            <a:pPr marL="457200" indent="-457200">
              <a:buFont typeface="+mj-lt"/>
              <a:buAutoNum type="arabicPeriod"/>
            </a:pPr>
            <a:r>
              <a:rPr lang="en-US" b="0" i="0" dirty="0">
                <a:solidFill>
                  <a:srgbClr val="262626"/>
                </a:solidFill>
                <a:effectLst/>
                <a:latin typeface="HCLTech Roobert"/>
              </a:rPr>
              <a:t>Avoiding “+” to concatenate strings in in one statement</a:t>
            </a:r>
            <a:r>
              <a:rPr lang="en-IN" dirty="0">
                <a:solidFill>
                  <a:srgbClr val="262626"/>
                </a:solidFill>
                <a:latin typeface="HCLTech Roobert"/>
              </a:rPr>
              <a:t> as Strings are immutable</a:t>
            </a:r>
          </a:p>
          <a:p>
            <a:pPr marL="457200" indent="-457200">
              <a:buFont typeface="+mj-lt"/>
              <a:buAutoNum type="arabicPeriod"/>
            </a:pPr>
            <a:r>
              <a:rPr lang="en-US" b="0" i="0" dirty="0">
                <a:solidFill>
                  <a:srgbClr val="262626"/>
                </a:solidFill>
                <a:effectLst/>
                <a:latin typeface="HCLTech Roobert"/>
              </a:rPr>
              <a:t>Use </a:t>
            </a:r>
            <a:r>
              <a:rPr lang="en-US" b="0" i="0" dirty="0" err="1">
                <a:solidFill>
                  <a:srgbClr val="262626"/>
                </a:solidFill>
                <a:effectLst/>
                <a:latin typeface="HCLTech Roobert"/>
              </a:rPr>
              <a:t>ArrayList</a:t>
            </a:r>
            <a:r>
              <a:rPr lang="en-US" b="0" i="0" dirty="0">
                <a:solidFill>
                  <a:srgbClr val="262626"/>
                </a:solidFill>
                <a:effectLst/>
                <a:latin typeface="HCLTech Roobert"/>
              </a:rPr>
              <a:t> instead of LinkedList as </a:t>
            </a:r>
            <a:r>
              <a:rPr lang="en-US" b="0" i="0" dirty="0" err="1">
                <a:solidFill>
                  <a:srgbClr val="262626"/>
                </a:solidFill>
                <a:effectLst/>
                <a:latin typeface="HCLTech Roobert"/>
              </a:rPr>
              <a:t>ArrayList</a:t>
            </a:r>
            <a:r>
              <a:rPr lang="en-US" b="0" i="0" dirty="0">
                <a:solidFill>
                  <a:srgbClr val="262626"/>
                </a:solidFill>
                <a:effectLst/>
                <a:latin typeface="HCLTech Roobert"/>
              </a:rPr>
              <a:t> internal node traversal from the start to the end of the collection is significantly faster than LinkedList traversal</a:t>
            </a:r>
          </a:p>
          <a:p>
            <a:pPr marL="457200" indent="-457200">
              <a:buFont typeface="+mj-lt"/>
              <a:buAutoNum type="arabicPeriod"/>
            </a:pPr>
            <a:r>
              <a:rPr lang="en-US" b="0" i="0" dirty="0">
                <a:solidFill>
                  <a:srgbClr val="262626"/>
                </a:solidFill>
                <a:effectLst/>
                <a:latin typeface="HCLTech Roobert"/>
              </a:rPr>
              <a:t>Using custom conversion methods for converting between data </a:t>
            </a:r>
            <a:r>
              <a:rPr lang="en-US" b="0" i="0" dirty="0" err="1">
                <a:solidFill>
                  <a:srgbClr val="262626"/>
                </a:solidFill>
                <a:effectLst/>
                <a:latin typeface="HCLTech Roobert"/>
              </a:rPr>
              <a:t>typesTo</a:t>
            </a:r>
            <a:r>
              <a:rPr lang="en-US" b="0" i="0" dirty="0">
                <a:solidFill>
                  <a:srgbClr val="262626"/>
                </a:solidFill>
                <a:effectLst/>
                <a:latin typeface="HCLTech Roobert"/>
              </a:rPr>
              <a:t> reduce the number of temporary objects, always use custom conversion methods, especially strings and streams.</a:t>
            </a:r>
          </a:p>
          <a:p>
            <a:endParaRPr lang="en-IN" dirty="0"/>
          </a:p>
        </p:txBody>
      </p:sp>
      <p:sp>
        <p:nvSpPr>
          <p:cNvPr id="11" name="Rectangle 2">
            <a:extLst>
              <a:ext uri="{FF2B5EF4-FFF2-40B4-BE49-F238E27FC236}">
                <a16:creationId xmlns:a16="http://schemas.microsoft.com/office/drawing/2014/main" id="{1744A3E3-7435-A562-7EB2-FDAD1681428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6698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Autofit/>
          </a:bodyPr>
          <a:lstStyle/>
          <a:p>
            <a:pPr algn="ctr"/>
            <a:r>
              <a:rPr lang="en-US" sz="2800" b="1" dirty="0">
                <a:solidFill>
                  <a:srgbClr val="C00000"/>
                </a:solidFill>
              </a:rPr>
              <a:t>Tune performance programmatically</a:t>
            </a:r>
            <a:endParaRPr lang="en-IN" sz="2800" b="1" dirty="0">
              <a:solidFill>
                <a:srgbClr val="C00000"/>
              </a:solidFill>
            </a:endParaRPr>
          </a:p>
        </p:txBody>
      </p:sp>
      <p:sp>
        <p:nvSpPr>
          <p:cNvPr id="3" name="Content Placeholder 2">
            <a:extLst>
              <a:ext uri="{FF2B5EF4-FFF2-40B4-BE49-F238E27FC236}">
                <a16:creationId xmlns:a16="http://schemas.microsoft.com/office/drawing/2014/main" id="{BAADB80A-C37D-2990-C6ED-7AFC96550557}"/>
              </a:ext>
            </a:extLst>
          </p:cNvPr>
          <p:cNvSpPr>
            <a:spLocks noGrp="1"/>
          </p:cNvSpPr>
          <p:nvPr>
            <p:ph idx="1"/>
          </p:nvPr>
        </p:nvSpPr>
        <p:spPr/>
        <p:txBody>
          <a:bodyPr>
            <a:normAutofit fontScale="92500" lnSpcReduction="10000"/>
          </a:bodyPr>
          <a:lstStyle/>
          <a:p>
            <a:pPr marL="0" indent="0">
              <a:buNone/>
            </a:pPr>
            <a:r>
              <a:rPr lang="en-US" b="0" i="0" dirty="0">
                <a:solidFill>
                  <a:srgbClr val="262626"/>
                </a:solidFill>
                <a:effectLst/>
                <a:latin typeface="HCLTech Roobert"/>
              </a:rPr>
              <a:t>7. Don’t optimize before you know it’s necessary which is the most important performance tuning tips. You should follow common best practices and try to implement your use cases efficiently. But that doesn’t mean that you should replace any standard libraries or build complex optimizations before you proved that it’s necessary.</a:t>
            </a:r>
          </a:p>
          <a:p>
            <a:pPr marL="0" indent="0">
              <a:buNone/>
            </a:pPr>
            <a:r>
              <a:rPr lang="en-US" b="0" i="0" dirty="0">
                <a:solidFill>
                  <a:srgbClr val="262626"/>
                </a:solidFill>
                <a:effectLst/>
                <a:latin typeface="HCLTech Roobert"/>
              </a:rPr>
              <a:t>8. Always be conscious of the cost of parsing and formatting date objects. Unless you need the string right then, it’s much better to represent it as a UNIX timestamp.</a:t>
            </a:r>
          </a:p>
          <a:p>
            <a:pPr marL="0" indent="0">
              <a:buNone/>
            </a:pPr>
            <a:r>
              <a:rPr lang="en-US" dirty="0">
                <a:solidFill>
                  <a:srgbClr val="262626"/>
                </a:solidFill>
                <a:latin typeface="HCLTech Roobert"/>
              </a:rPr>
              <a:t>9. </a:t>
            </a:r>
            <a:r>
              <a:rPr lang="en-US" b="0" i="0" dirty="0">
                <a:solidFill>
                  <a:srgbClr val="262626"/>
                </a:solidFill>
                <a:effectLst/>
                <a:latin typeface="HCLTech Roobert"/>
              </a:rPr>
              <a:t>Use Apache Commons </a:t>
            </a:r>
            <a:r>
              <a:rPr lang="en-US" b="0" i="0" dirty="0" err="1">
                <a:solidFill>
                  <a:srgbClr val="262626"/>
                </a:solidFill>
                <a:effectLst/>
                <a:latin typeface="HCLTech Roobert"/>
              </a:rPr>
              <a:t>StringUtils.replace</a:t>
            </a:r>
            <a:r>
              <a:rPr lang="en-US" b="0" i="0" dirty="0">
                <a:solidFill>
                  <a:srgbClr val="262626"/>
                </a:solidFill>
                <a:effectLst/>
                <a:latin typeface="HCLTech Roobert"/>
              </a:rPr>
              <a:t> instead of </a:t>
            </a:r>
            <a:r>
              <a:rPr lang="en-US" b="0" i="0" dirty="0" err="1">
                <a:solidFill>
                  <a:srgbClr val="262626"/>
                </a:solidFill>
                <a:effectLst/>
                <a:latin typeface="HCLTech Roobert"/>
              </a:rPr>
              <a:t>string.replace</a:t>
            </a:r>
            <a:endParaRPr lang="en-US" dirty="0">
              <a:solidFill>
                <a:srgbClr val="262626"/>
              </a:solidFill>
              <a:latin typeface="HCLTech Roobert"/>
            </a:endParaRPr>
          </a:p>
          <a:p>
            <a:pPr marL="0" indent="0">
              <a:buNone/>
            </a:pPr>
            <a:r>
              <a:rPr lang="en-IN" b="0" i="0" dirty="0">
                <a:solidFill>
                  <a:srgbClr val="262626"/>
                </a:solidFill>
                <a:effectLst/>
                <a:latin typeface="HCLTech Roobert"/>
              </a:rPr>
              <a:t>10.  Iteration over recursion</a:t>
            </a:r>
            <a:r>
              <a:rPr lang="en-US" b="0" i="0" dirty="0">
                <a:solidFill>
                  <a:srgbClr val="262626"/>
                </a:solidFill>
                <a:effectLst/>
                <a:latin typeface="HCLTech Roobert"/>
              </a:rPr>
              <a:t>. You might be wasting a lot of stack frames for something that might have been implemented using only a few local variables. So, always prefer iteration over recursion.</a:t>
            </a:r>
          </a:p>
          <a:p>
            <a:pPr marL="0" indent="0">
              <a:buNone/>
            </a:pPr>
            <a:r>
              <a:rPr lang="en-US" b="0" i="0" dirty="0">
                <a:solidFill>
                  <a:srgbClr val="262626"/>
                </a:solidFill>
                <a:effectLst/>
                <a:latin typeface="HCLTech Roobert"/>
              </a:rPr>
              <a:t>11. Using </a:t>
            </a:r>
            <a:r>
              <a:rPr lang="en-US" b="0" i="0" dirty="0" err="1">
                <a:solidFill>
                  <a:srgbClr val="262626"/>
                </a:solidFill>
                <a:effectLst/>
                <a:latin typeface="HCLTech Roobert"/>
              </a:rPr>
              <a:t>EnumSet</a:t>
            </a:r>
            <a:r>
              <a:rPr lang="en-US" b="0" i="0" dirty="0">
                <a:solidFill>
                  <a:srgbClr val="262626"/>
                </a:solidFill>
                <a:effectLst/>
                <a:latin typeface="HCLTech Roobert"/>
              </a:rPr>
              <a:t> or </a:t>
            </a:r>
            <a:r>
              <a:rPr lang="en-US" b="0" i="0" dirty="0" err="1">
                <a:solidFill>
                  <a:srgbClr val="262626"/>
                </a:solidFill>
                <a:effectLst/>
                <a:latin typeface="HCLTech Roobert"/>
              </a:rPr>
              <a:t>EnumMap</a:t>
            </a:r>
            <a:r>
              <a:rPr lang="en-US" b="0" i="0" dirty="0">
                <a:solidFill>
                  <a:srgbClr val="262626"/>
                </a:solidFill>
                <a:effectLst/>
                <a:latin typeface="HCLTech Roobert"/>
              </a:rPr>
              <a:t> instead of HashSet and HashMap</a:t>
            </a:r>
          </a:p>
          <a:p>
            <a:endParaRPr lang="en-IN" dirty="0"/>
          </a:p>
        </p:txBody>
      </p:sp>
      <p:sp>
        <p:nvSpPr>
          <p:cNvPr id="11" name="Rectangle 2">
            <a:extLst>
              <a:ext uri="{FF2B5EF4-FFF2-40B4-BE49-F238E27FC236}">
                <a16:creationId xmlns:a16="http://schemas.microsoft.com/office/drawing/2014/main" id="{1744A3E3-7435-A562-7EB2-FDAD1681428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2110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Autofit/>
          </a:bodyPr>
          <a:lstStyle/>
          <a:p>
            <a:pPr algn="ctr"/>
            <a:r>
              <a:rPr lang="en-US" sz="2800" b="1" dirty="0">
                <a:solidFill>
                  <a:srgbClr val="C00000"/>
                </a:solidFill>
              </a:rPr>
              <a:t>Tune performance programmatically</a:t>
            </a:r>
            <a:endParaRPr lang="en-IN" sz="2800" b="1" dirty="0">
              <a:solidFill>
                <a:srgbClr val="C00000"/>
              </a:solidFill>
            </a:endParaRPr>
          </a:p>
        </p:txBody>
      </p:sp>
      <p:sp>
        <p:nvSpPr>
          <p:cNvPr id="3" name="Content Placeholder 2">
            <a:extLst>
              <a:ext uri="{FF2B5EF4-FFF2-40B4-BE49-F238E27FC236}">
                <a16:creationId xmlns:a16="http://schemas.microsoft.com/office/drawing/2014/main" id="{BAADB80A-C37D-2990-C6ED-7AFC96550557}"/>
              </a:ext>
            </a:extLst>
          </p:cNvPr>
          <p:cNvSpPr>
            <a:spLocks noGrp="1"/>
          </p:cNvSpPr>
          <p:nvPr>
            <p:ph idx="1"/>
          </p:nvPr>
        </p:nvSpPr>
        <p:spPr/>
        <p:txBody>
          <a:bodyPr>
            <a:normAutofit fontScale="92500" lnSpcReduction="10000"/>
          </a:bodyPr>
          <a:lstStyle/>
          <a:p>
            <a:pPr marL="0" indent="0">
              <a:buNone/>
            </a:pPr>
            <a:r>
              <a:rPr lang="en-US" b="0" i="0" dirty="0">
                <a:solidFill>
                  <a:srgbClr val="262626"/>
                </a:solidFill>
                <a:effectLst/>
                <a:latin typeface="HCLTech Roobert"/>
              </a:rPr>
              <a:t>12. Avoid repeated calls when collection size is known - </a:t>
            </a:r>
            <a:r>
              <a:rPr lang="en-US" b="0" i="0" dirty="0" err="1">
                <a:solidFill>
                  <a:srgbClr val="262626"/>
                </a:solidFill>
                <a:effectLst/>
                <a:latin typeface="HCLTech Roobert"/>
              </a:rPr>
              <a:t>Iterator.hasNext</a:t>
            </a:r>
            <a:r>
              <a:rPr lang="en-US" b="0" i="0" dirty="0">
                <a:solidFill>
                  <a:srgbClr val="262626"/>
                </a:solidFill>
                <a:effectLst/>
                <a:latin typeface="HCLTech Roobert"/>
              </a:rPr>
              <a:t>() and </a:t>
            </a:r>
            <a:r>
              <a:rPr lang="en-US" b="0" i="0" dirty="0" err="1">
                <a:solidFill>
                  <a:srgbClr val="262626"/>
                </a:solidFill>
                <a:effectLst/>
                <a:latin typeface="HCLTech Roobert"/>
              </a:rPr>
              <a:t>Enumerator.hasMoreElements</a:t>
            </a:r>
            <a:r>
              <a:rPr lang="en-US" b="0" i="0" dirty="0">
                <a:solidFill>
                  <a:srgbClr val="262626"/>
                </a:solidFill>
                <a:effectLst/>
                <a:latin typeface="HCLTech Roobert"/>
              </a:rPr>
              <a:t>() do not need to be repeatedly </a:t>
            </a:r>
            <a:r>
              <a:rPr lang="en-US" b="1" i="0" dirty="0">
                <a:solidFill>
                  <a:srgbClr val="262626"/>
                </a:solidFill>
                <a:effectLst/>
                <a:latin typeface="HCLTech Roobert"/>
              </a:rPr>
              <a:t>called when the size of the collection is known</a:t>
            </a:r>
            <a:r>
              <a:rPr lang="en-US" b="0" i="0" dirty="0">
                <a:solidFill>
                  <a:srgbClr val="262626"/>
                </a:solidFill>
                <a:effectLst/>
                <a:latin typeface="HCLTech Roobert"/>
              </a:rPr>
              <a:t>. Use </a:t>
            </a:r>
            <a:r>
              <a:rPr lang="en-US" b="0" i="0" dirty="0" err="1">
                <a:solidFill>
                  <a:srgbClr val="262626"/>
                </a:solidFill>
                <a:effectLst/>
                <a:latin typeface="HCLTech Roobert"/>
              </a:rPr>
              <a:t>collection.size</a:t>
            </a:r>
            <a:r>
              <a:rPr lang="en-US" b="0" i="0" dirty="0">
                <a:solidFill>
                  <a:srgbClr val="262626"/>
                </a:solidFill>
                <a:effectLst/>
                <a:latin typeface="HCLTech Roobert"/>
              </a:rPr>
              <a:t>() and a loop counter instead.</a:t>
            </a:r>
          </a:p>
          <a:p>
            <a:pPr marL="0" indent="0">
              <a:buNone/>
            </a:pPr>
            <a:r>
              <a:rPr lang="en-US" b="0" i="0" dirty="0">
                <a:solidFill>
                  <a:srgbClr val="262626"/>
                </a:solidFill>
                <a:effectLst/>
                <a:latin typeface="HCLTech Roobert"/>
              </a:rPr>
              <a:t>13. Optimize your </a:t>
            </a:r>
            <a:r>
              <a:rPr lang="en-US" b="0" i="0" dirty="0" err="1">
                <a:solidFill>
                  <a:srgbClr val="262626"/>
                </a:solidFill>
                <a:effectLst/>
                <a:latin typeface="HCLTech Roobert"/>
              </a:rPr>
              <a:t>hashCode</a:t>
            </a:r>
            <a:r>
              <a:rPr lang="en-US" b="0" i="0" dirty="0">
                <a:solidFill>
                  <a:srgbClr val="262626"/>
                </a:solidFill>
                <a:effectLst/>
                <a:latin typeface="HCLTech Roobert"/>
              </a:rPr>
              <a:t>() and equals() methods. A good </a:t>
            </a:r>
            <a:r>
              <a:rPr lang="en-US" b="0" i="0" dirty="0" err="1">
                <a:solidFill>
                  <a:srgbClr val="262626"/>
                </a:solidFill>
                <a:effectLst/>
                <a:latin typeface="HCLTech Roobert"/>
              </a:rPr>
              <a:t>hashCode</a:t>
            </a:r>
            <a:r>
              <a:rPr lang="en-US" b="0" i="0" dirty="0">
                <a:solidFill>
                  <a:srgbClr val="262626"/>
                </a:solidFill>
                <a:effectLst/>
                <a:latin typeface="HCLTech Roobert"/>
              </a:rPr>
              <a:t>() method is essential because it will prevent further calls to the much more expensive equals() as it will produce more distinct hash buckets per set of instances.</a:t>
            </a:r>
          </a:p>
          <a:p>
            <a:pPr marL="0" indent="0">
              <a:buNone/>
            </a:pPr>
            <a:r>
              <a:rPr lang="en-US" b="0" i="0" dirty="0">
                <a:solidFill>
                  <a:srgbClr val="262626"/>
                </a:solidFill>
                <a:effectLst/>
                <a:latin typeface="HCLTech Roobert"/>
              </a:rPr>
              <a:t>14. Use the “finally” block well -- The “finally” block is a key tool for preventing resource leaks. When closing a file or otherwise recovering resources, place the code in a “finally” block to ensure that the resource is always recovered. It allows the programmer to avoid having cleanup code accidentally bypassed by a “return”, “continue”, or “break”. Putting cleanup code in a “finally” block is always a good practice, even when no exceptions are anticipated.</a:t>
            </a:r>
          </a:p>
          <a:p>
            <a:endParaRPr lang="en-US" b="0" i="0" dirty="0">
              <a:solidFill>
                <a:srgbClr val="262626"/>
              </a:solidFill>
              <a:effectLst/>
              <a:latin typeface="HCLTech Roobert"/>
            </a:endParaRPr>
          </a:p>
          <a:p>
            <a:endParaRPr lang="en-IN" dirty="0"/>
          </a:p>
        </p:txBody>
      </p:sp>
      <p:sp>
        <p:nvSpPr>
          <p:cNvPr id="11" name="Rectangle 2">
            <a:extLst>
              <a:ext uri="{FF2B5EF4-FFF2-40B4-BE49-F238E27FC236}">
                <a16:creationId xmlns:a16="http://schemas.microsoft.com/office/drawing/2014/main" id="{1744A3E3-7435-A562-7EB2-FDAD1681428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8666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Passive monitoring		</a:t>
            </a:r>
            <a:endParaRPr lang="en-IN" dirty="0"/>
          </a:p>
        </p:txBody>
      </p:sp>
      <p:pic>
        <p:nvPicPr>
          <p:cNvPr id="5" name="Picture 4">
            <a:extLst>
              <a:ext uri="{FF2B5EF4-FFF2-40B4-BE49-F238E27FC236}">
                <a16:creationId xmlns:a16="http://schemas.microsoft.com/office/drawing/2014/main" id="{D0F11DDA-D76B-9F0E-1D06-0DC480FACA40}"/>
              </a:ext>
            </a:extLst>
          </p:cNvPr>
          <p:cNvPicPr>
            <a:picLocks noChangeAspect="1"/>
          </p:cNvPicPr>
          <p:nvPr/>
        </p:nvPicPr>
        <p:blipFill>
          <a:blip r:embed="rId2"/>
          <a:stretch>
            <a:fillRect/>
          </a:stretch>
        </p:blipFill>
        <p:spPr>
          <a:xfrm>
            <a:off x="1451579" y="1351007"/>
            <a:ext cx="8302021" cy="3583948"/>
          </a:xfrm>
          <a:prstGeom prst="rect">
            <a:avLst/>
          </a:prstGeom>
        </p:spPr>
      </p:pic>
    </p:spTree>
    <p:extLst>
      <p:ext uri="{BB962C8B-B14F-4D97-AF65-F5344CB8AC3E}">
        <p14:creationId xmlns:p14="http://schemas.microsoft.com/office/powerpoint/2010/main" val="5241423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79-F65B-B1C5-A170-BD215ACEC09F}"/>
              </a:ext>
            </a:extLst>
          </p:cNvPr>
          <p:cNvSpPr>
            <a:spLocks noGrp="1"/>
          </p:cNvSpPr>
          <p:nvPr>
            <p:ph type="title"/>
          </p:nvPr>
        </p:nvSpPr>
        <p:spPr/>
        <p:txBody>
          <a:bodyPr/>
          <a:lstStyle/>
          <a:p>
            <a:r>
              <a:rPr lang="en-US" dirty="0"/>
              <a:t>Active monitoring</a:t>
            </a:r>
            <a:endParaRPr lang="en-IN" dirty="0"/>
          </a:p>
        </p:txBody>
      </p:sp>
      <p:pic>
        <p:nvPicPr>
          <p:cNvPr id="5" name="Content Placeholder 4">
            <a:extLst>
              <a:ext uri="{FF2B5EF4-FFF2-40B4-BE49-F238E27FC236}">
                <a16:creationId xmlns:a16="http://schemas.microsoft.com/office/drawing/2014/main" id="{2C5C1865-2C15-94A5-E399-60AE57ACEF38}"/>
              </a:ext>
            </a:extLst>
          </p:cNvPr>
          <p:cNvPicPr>
            <a:picLocks noGrp="1" noChangeAspect="1"/>
          </p:cNvPicPr>
          <p:nvPr>
            <p:ph idx="1"/>
          </p:nvPr>
        </p:nvPicPr>
        <p:blipFill>
          <a:blip r:embed="rId2"/>
          <a:stretch>
            <a:fillRect/>
          </a:stretch>
        </p:blipFill>
        <p:spPr>
          <a:xfrm>
            <a:off x="1451579" y="1233044"/>
            <a:ext cx="8726564" cy="3926785"/>
          </a:xfrm>
        </p:spPr>
      </p:pic>
    </p:spTree>
    <p:extLst>
      <p:ext uri="{BB962C8B-B14F-4D97-AF65-F5344CB8AC3E}">
        <p14:creationId xmlns:p14="http://schemas.microsoft.com/office/powerpoint/2010/main" val="3477362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Tools for monitoring</a:t>
            </a:r>
            <a:endParaRPr lang="en-IN" dirty="0"/>
          </a:p>
        </p:txBody>
      </p:sp>
      <p:pic>
        <p:nvPicPr>
          <p:cNvPr id="5" name="Content Placeholder 4">
            <a:extLst>
              <a:ext uri="{FF2B5EF4-FFF2-40B4-BE49-F238E27FC236}">
                <a16:creationId xmlns:a16="http://schemas.microsoft.com/office/drawing/2014/main" id="{0A217891-B769-82EC-AFCC-3F8B433465BD}"/>
              </a:ext>
            </a:extLst>
          </p:cNvPr>
          <p:cNvPicPr>
            <a:picLocks noGrp="1" noChangeAspect="1"/>
          </p:cNvPicPr>
          <p:nvPr>
            <p:ph idx="1"/>
          </p:nvPr>
        </p:nvPicPr>
        <p:blipFill>
          <a:blip r:embed="rId2"/>
          <a:stretch>
            <a:fillRect/>
          </a:stretch>
        </p:blipFill>
        <p:spPr>
          <a:xfrm>
            <a:off x="1528454" y="1408476"/>
            <a:ext cx="8007432" cy="3570344"/>
          </a:xfrm>
        </p:spPr>
      </p:pic>
    </p:spTree>
    <p:extLst>
      <p:ext uri="{BB962C8B-B14F-4D97-AF65-F5344CB8AC3E}">
        <p14:creationId xmlns:p14="http://schemas.microsoft.com/office/powerpoint/2010/main" val="3371157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Post-mortem analysis</a:t>
            </a:r>
            <a:endParaRPr lang="en-IN" dirty="0"/>
          </a:p>
        </p:txBody>
      </p:sp>
      <p:pic>
        <p:nvPicPr>
          <p:cNvPr id="5" name="Content Placeholder 4">
            <a:extLst>
              <a:ext uri="{FF2B5EF4-FFF2-40B4-BE49-F238E27FC236}">
                <a16:creationId xmlns:a16="http://schemas.microsoft.com/office/drawing/2014/main" id="{588F8F36-C71D-77A6-9A64-5377F2B1C2DD}"/>
              </a:ext>
            </a:extLst>
          </p:cNvPr>
          <p:cNvPicPr>
            <a:picLocks noGrp="1" noChangeAspect="1"/>
          </p:cNvPicPr>
          <p:nvPr>
            <p:ph idx="1"/>
          </p:nvPr>
        </p:nvPicPr>
        <p:blipFill>
          <a:blip r:embed="rId2"/>
          <a:stretch>
            <a:fillRect/>
          </a:stretch>
        </p:blipFill>
        <p:spPr>
          <a:xfrm>
            <a:off x="1623419" y="1486819"/>
            <a:ext cx="6780352" cy="3493418"/>
          </a:xfrm>
        </p:spPr>
      </p:pic>
    </p:spTree>
    <p:extLst>
      <p:ext uri="{BB962C8B-B14F-4D97-AF65-F5344CB8AC3E}">
        <p14:creationId xmlns:p14="http://schemas.microsoft.com/office/powerpoint/2010/main" val="14701804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Tools for postmortem analysis</a:t>
            </a:r>
            <a:endParaRPr lang="en-IN" dirty="0"/>
          </a:p>
        </p:txBody>
      </p:sp>
      <p:pic>
        <p:nvPicPr>
          <p:cNvPr id="5" name="Content Placeholder 4">
            <a:extLst>
              <a:ext uri="{FF2B5EF4-FFF2-40B4-BE49-F238E27FC236}">
                <a16:creationId xmlns:a16="http://schemas.microsoft.com/office/drawing/2014/main" id="{7A42CC76-9413-D65B-A5DA-81F7A1388BDD}"/>
              </a:ext>
            </a:extLst>
          </p:cNvPr>
          <p:cNvPicPr>
            <a:picLocks noGrp="1" noChangeAspect="1"/>
          </p:cNvPicPr>
          <p:nvPr>
            <p:ph idx="1"/>
          </p:nvPr>
        </p:nvPicPr>
        <p:blipFill>
          <a:blip r:embed="rId2"/>
          <a:stretch>
            <a:fillRect/>
          </a:stretch>
        </p:blipFill>
        <p:spPr>
          <a:xfrm>
            <a:off x="1588297" y="1424245"/>
            <a:ext cx="7000531" cy="3626726"/>
          </a:xfrm>
        </p:spPr>
      </p:pic>
    </p:spTree>
    <p:extLst>
      <p:ext uri="{BB962C8B-B14F-4D97-AF65-F5344CB8AC3E}">
        <p14:creationId xmlns:p14="http://schemas.microsoft.com/office/powerpoint/2010/main" val="1114717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Memory problems</a:t>
            </a:r>
            <a:endParaRPr lang="en-IN" dirty="0"/>
          </a:p>
        </p:txBody>
      </p:sp>
      <p:pic>
        <p:nvPicPr>
          <p:cNvPr id="5" name="Content Placeholder 4">
            <a:extLst>
              <a:ext uri="{FF2B5EF4-FFF2-40B4-BE49-F238E27FC236}">
                <a16:creationId xmlns:a16="http://schemas.microsoft.com/office/drawing/2014/main" id="{3093E1A0-EBD3-2BB5-679B-EA67A6BC6C4B}"/>
              </a:ext>
            </a:extLst>
          </p:cNvPr>
          <p:cNvPicPr>
            <a:picLocks noGrp="1" noChangeAspect="1"/>
          </p:cNvPicPr>
          <p:nvPr>
            <p:ph idx="1"/>
          </p:nvPr>
        </p:nvPicPr>
        <p:blipFill>
          <a:blip r:embed="rId2"/>
          <a:stretch>
            <a:fillRect/>
          </a:stretch>
        </p:blipFill>
        <p:spPr>
          <a:xfrm>
            <a:off x="1642472" y="1362988"/>
            <a:ext cx="7795441" cy="3880462"/>
          </a:xfrm>
        </p:spPr>
      </p:pic>
    </p:spTree>
    <p:extLst>
      <p:ext uri="{BB962C8B-B14F-4D97-AF65-F5344CB8AC3E}">
        <p14:creationId xmlns:p14="http://schemas.microsoft.com/office/powerpoint/2010/main" val="1986325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Strategies of memory problem</a:t>
            </a:r>
            <a:endParaRPr lang="en-IN" dirty="0"/>
          </a:p>
        </p:txBody>
      </p:sp>
      <p:pic>
        <p:nvPicPr>
          <p:cNvPr id="5" name="Content Placeholder 4">
            <a:extLst>
              <a:ext uri="{FF2B5EF4-FFF2-40B4-BE49-F238E27FC236}">
                <a16:creationId xmlns:a16="http://schemas.microsoft.com/office/drawing/2014/main" id="{DB02B7FE-BB68-B8DF-5BB4-258220CE3B17}"/>
              </a:ext>
            </a:extLst>
          </p:cNvPr>
          <p:cNvPicPr>
            <a:picLocks noGrp="1" noChangeAspect="1"/>
          </p:cNvPicPr>
          <p:nvPr>
            <p:ph idx="1"/>
          </p:nvPr>
        </p:nvPicPr>
        <p:blipFill>
          <a:blip r:embed="rId2"/>
          <a:stretch>
            <a:fillRect/>
          </a:stretch>
        </p:blipFill>
        <p:spPr>
          <a:xfrm>
            <a:off x="1642473" y="1367129"/>
            <a:ext cx="7294698" cy="3662421"/>
          </a:xfrm>
        </p:spPr>
      </p:pic>
    </p:spTree>
    <p:extLst>
      <p:ext uri="{BB962C8B-B14F-4D97-AF65-F5344CB8AC3E}">
        <p14:creationId xmlns:p14="http://schemas.microsoft.com/office/powerpoint/2010/main" val="118128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pPr algn="ctr"/>
            <a:r>
              <a:rPr lang="en-US" sz="3200" dirty="0">
                <a:solidFill>
                  <a:srgbClr val="C00000"/>
                </a:solidFill>
              </a:rPr>
              <a:t>Memory area</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lstStyle/>
          <a:p>
            <a:pPr marL="742950" indent="-285750">
              <a:lnSpc>
                <a:spcPct val="107000"/>
              </a:lnSpc>
              <a:buFont typeface="Wingdings" panose="05000000000000000000" pitchFamily="2" charset="2"/>
              <a:buChar char="Ø"/>
            </a:pPr>
            <a:r>
              <a:rPr lang="en-US" sz="2000" b="1" dirty="0">
                <a:effectLst/>
                <a:latin typeface="Calibri" panose="020F0502020204030204" pitchFamily="34" charset="0"/>
                <a:ea typeface="Calibri" panose="020F0502020204030204" pitchFamily="34" charset="0"/>
                <a:cs typeface="Latha" panose="020B0604020202020204" pitchFamily="34" charset="0"/>
              </a:rPr>
              <a:t>The </a:t>
            </a:r>
            <a:r>
              <a:rPr lang="en-US" sz="2000" b="1" dirty="0">
                <a:solidFill>
                  <a:srgbClr val="FF0000"/>
                </a:solidFill>
                <a:effectLst/>
                <a:latin typeface="Calibri" panose="020F0502020204030204" pitchFamily="34" charset="0"/>
                <a:ea typeface="Calibri" panose="020F0502020204030204" pitchFamily="34" charset="0"/>
                <a:cs typeface="Latha" panose="020B0604020202020204" pitchFamily="34" charset="0"/>
              </a:rPr>
              <a:t>method area and Heap area are shared</a:t>
            </a:r>
            <a:r>
              <a:rPr lang="en-US" sz="2000" b="1" dirty="0">
                <a:effectLst/>
                <a:latin typeface="Calibri" panose="020F0502020204030204" pitchFamily="34" charset="0"/>
                <a:ea typeface="Calibri" panose="020F0502020204030204" pitchFamily="34" charset="0"/>
                <a:cs typeface="Latha" panose="020B0604020202020204" pitchFamily="34" charset="0"/>
              </a:rPr>
              <a:t>. So objects available here are </a:t>
            </a:r>
            <a:r>
              <a:rPr lang="en-US" sz="2000" b="1" dirty="0">
                <a:solidFill>
                  <a:srgbClr val="FF0000"/>
                </a:solidFill>
                <a:effectLst/>
                <a:latin typeface="Calibri" panose="020F0502020204030204" pitchFamily="34" charset="0"/>
                <a:ea typeface="Calibri" panose="020F0502020204030204" pitchFamily="34" charset="0"/>
                <a:cs typeface="Latha" panose="020B0604020202020204" pitchFamily="34" charset="0"/>
              </a:rPr>
              <a:t>NOT  thread-safe</a:t>
            </a:r>
            <a:r>
              <a:rPr lang="en-US" sz="2000" b="1" dirty="0">
                <a:effectLst/>
                <a:latin typeface="Calibri" panose="020F0502020204030204" pitchFamily="34" charset="0"/>
                <a:ea typeface="Calibri" panose="020F0502020204030204" pitchFamily="34" charset="0"/>
                <a:cs typeface="Latha" panose="020B0604020202020204" pitchFamily="34" charset="0"/>
              </a:rPr>
              <a:t>.</a:t>
            </a:r>
            <a:endParaRPr lang="en-IN" dirty="0">
              <a:latin typeface="Calibri" panose="020F0502020204030204" pitchFamily="34" charset="0"/>
              <a:ea typeface="Calibri" panose="020F0502020204030204" pitchFamily="34" charset="0"/>
              <a:cs typeface="Latha" panose="020B0604020202020204" pitchFamily="34" charset="0"/>
            </a:endParaRPr>
          </a:p>
          <a:p>
            <a:pPr marL="742950" indent="-285750">
              <a:lnSpc>
                <a:spcPct val="107000"/>
              </a:lnSpc>
              <a:buFont typeface="Wingdings" panose="05000000000000000000" pitchFamily="2" charset="2"/>
              <a:buChar char="Ø"/>
            </a:pPr>
            <a:r>
              <a:rPr lang="en-US" sz="2000" b="1" dirty="0">
                <a:effectLst/>
                <a:latin typeface="Calibri" panose="020F0502020204030204" pitchFamily="34" charset="0"/>
                <a:ea typeface="Calibri" panose="020F0502020204030204" pitchFamily="34" charset="0"/>
                <a:cs typeface="Latha" panose="020B0604020202020204" pitchFamily="34" charset="0"/>
              </a:rPr>
              <a:t>Data available in the </a:t>
            </a:r>
            <a:r>
              <a:rPr lang="en-US" sz="2000" b="1" dirty="0">
                <a:solidFill>
                  <a:srgbClr val="FF0000"/>
                </a:solidFill>
                <a:effectLst/>
                <a:latin typeface="Calibri" panose="020F0502020204030204" pitchFamily="34" charset="0"/>
                <a:ea typeface="Calibri" panose="020F0502020204030204" pitchFamily="34" charset="0"/>
                <a:cs typeface="Latha" panose="020B0604020202020204" pitchFamily="34" charset="0"/>
              </a:rPr>
              <a:t>stack</a:t>
            </a:r>
            <a:r>
              <a:rPr lang="en-US" sz="2000" b="1" dirty="0">
                <a:effectLst/>
                <a:latin typeface="Calibri" panose="020F0502020204030204" pitchFamily="34" charset="0"/>
                <a:ea typeface="Calibri" panose="020F0502020204030204" pitchFamily="34" charset="0"/>
                <a:cs typeface="Latha" panose="020B0604020202020204" pitchFamily="34" charset="0"/>
              </a:rPr>
              <a:t> </a:t>
            </a:r>
            <a:r>
              <a:rPr lang="en-US" sz="2000" b="1" dirty="0">
                <a:solidFill>
                  <a:srgbClr val="FF0000"/>
                </a:solidFill>
                <a:effectLst/>
                <a:latin typeface="Calibri" panose="020F0502020204030204" pitchFamily="34" charset="0"/>
                <a:ea typeface="Calibri" panose="020F0502020204030204" pitchFamily="34" charset="0"/>
                <a:cs typeface="Latha" panose="020B0604020202020204" pitchFamily="34" charset="0"/>
              </a:rPr>
              <a:t>are thread-safe </a:t>
            </a:r>
            <a:r>
              <a:rPr lang="en-US" sz="2000" b="1" dirty="0">
                <a:effectLst/>
                <a:latin typeface="Calibri" panose="020F0502020204030204" pitchFamily="34" charset="0"/>
                <a:ea typeface="Calibri" panose="020F0502020204030204" pitchFamily="34" charset="0"/>
                <a:cs typeface="Latha" panose="020B0604020202020204" pitchFamily="34" charset="0"/>
              </a:rPr>
              <a:t>safe as each thread has its own stack. </a:t>
            </a:r>
            <a:endParaRPr lang="en-IN" sz="20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pic>
        <p:nvPicPr>
          <p:cNvPr id="4" name="Picture 3">
            <a:extLst>
              <a:ext uri="{FF2B5EF4-FFF2-40B4-BE49-F238E27FC236}">
                <a16:creationId xmlns:a16="http://schemas.microsoft.com/office/drawing/2014/main" id="{7D1E401A-95F8-9A1B-A6F9-F9722DB8B29C}"/>
              </a:ext>
            </a:extLst>
          </p:cNvPr>
          <p:cNvPicPr>
            <a:picLocks noChangeAspect="1"/>
          </p:cNvPicPr>
          <p:nvPr/>
        </p:nvPicPr>
        <p:blipFill>
          <a:blip r:embed="rId2"/>
          <a:stretch>
            <a:fillRect/>
          </a:stretch>
        </p:blipFill>
        <p:spPr>
          <a:xfrm>
            <a:off x="3440629" y="3060595"/>
            <a:ext cx="5625174" cy="2081054"/>
          </a:xfrm>
          <a:prstGeom prst="rect">
            <a:avLst/>
          </a:prstGeom>
        </p:spPr>
      </p:pic>
    </p:spTree>
    <p:extLst>
      <p:ext uri="{BB962C8B-B14F-4D97-AF65-F5344CB8AC3E}">
        <p14:creationId xmlns:p14="http://schemas.microsoft.com/office/powerpoint/2010/main" val="1282675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Performance tuning</a:t>
            </a:r>
            <a:endParaRPr lang="en-IN" dirty="0"/>
          </a:p>
        </p:txBody>
      </p:sp>
      <p:pic>
        <p:nvPicPr>
          <p:cNvPr id="5" name="Content Placeholder 4">
            <a:extLst>
              <a:ext uri="{FF2B5EF4-FFF2-40B4-BE49-F238E27FC236}">
                <a16:creationId xmlns:a16="http://schemas.microsoft.com/office/drawing/2014/main" id="{EEEBB9B7-390A-6772-C9A9-565B30BF6353}"/>
              </a:ext>
            </a:extLst>
          </p:cNvPr>
          <p:cNvPicPr>
            <a:picLocks noGrp="1" noChangeAspect="1"/>
          </p:cNvPicPr>
          <p:nvPr>
            <p:ph idx="1"/>
          </p:nvPr>
        </p:nvPicPr>
        <p:blipFill>
          <a:blip r:embed="rId2"/>
          <a:stretch>
            <a:fillRect/>
          </a:stretch>
        </p:blipFill>
        <p:spPr>
          <a:xfrm>
            <a:off x="1580519" y="1420177"/>
            <a:ext cx="6529337" cy="3760568"/>
          </a:xfrm>
        </p:spPr>
      </p:pic>
    </p:spTree>
    <p:extLst>
      <p:ext uri="{BB962C8B-B14F-4D97-AF65-F5344CB8AC3E}">
        <p14:creationId xmlns:p14="http://schemas.microsoft.com/office/powerpoint/2010/main" val="38468353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IN" b="0" i="0" dirty="0" err="1">
                <a:solidFill>
                  <a:srgbClr val="374151"/>
                </a:solidFill>
                <a:effectLst/>
                <a:latin typeface="Söhne"/>
              </a:rPr>
              <a:t>VisualVM</a:t>
            </a:r>
            <a:r>
              <a:rPr lang="en-IN" b="0" i="0" dirty="0">
                <a:solidFill>
                  <a:srgbClr val="374151"/>
                </a:solidFill>
                <a:effectLst/>
                <a:latin typeface="Söhne"/>
              </a:rPr>
              <a:t> </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fontScale="92500" lnSpcReduction="10000"/>
          </a:bodyPr>
          <a:lstStyle/>
          <a:p>
            <a:pPr algn="l"/>
            <a:r>
              <a:rPr lang="en-US" b="0" i="0" dirty="0" err="1">
                <a:solidFill>
                  <a:srgbClr val="374151"/>
                </a:solidFill>
                <a:effectLst/>
                <a:latin typeface="Söhne"/>
              </a:rPr>
              <a:t>VisualVM</a:t>
            </a:r>
            <a:r>
              <a:rPr lang="en-US" b="0" i="0" dirty="0">
                <a:solidFill>
                  <a:srgbClr val="374151"/>
                </a:solidFill>
                <a:effectLst/>
                <a:latin typeface="Söhne"/>
              </a:rPr>
              <a:t> is a free, open-source profiling tool that is bundled with the Java Development Kit (JDK). It provides a user-friendly interface for monitoring and profiling Java applications. Some of its features include:</a:t>
            </a:r>
          </a:p>
          <a:p>
            <a:pPr algn="l">
              <a:buFont typeface="Arial" panose="020B0604020202020204" pitchFamily="34" charset="0"/>
              <a:buChar char="•"/>
            </a:pPr>
            <a:r>
              <a:rPr lang="en-US" b="0" i="0" dirty="0">
                <a:solidFill>
                  <a:srgbClr val="C00000"/>
                </a:solidFill>
                <a:effectLst/>
                <a:latin typeface="Söhne"/>
              </a:rPr>
              <a:t>CPU and memory profiling: </a:t>
            </a:r>
            <a:r>
              <a:rPr lang="en-US" b="0" i="0" dirty="0" err="1">
                <a:solidFill>
                  <a:srgbClr val="374151"/>
                </a:solidFill>
                <a:effectLst/>
                <a:latin typeface="Söhne"/>
              </a:rPr>
              <a:t>VisualVM</a:t>
            </a:r>
            <a:r>
              <a:rPr lang="en-US" b="0" i="0" dirty="0">
                <a:solidFill>
                  <a:srgbClr val="374151"/>
                </a:solidFill>
                <a:effectLst/>
                <a:latin typeface="Söhne"/>
              </a:rPr>
              <a:t> can monitor the CPU and memory usage of Java applications in real-time.</a:t>
            </a:r>
          </a:p>
          <a:p>
            <a:pPr algn="l">
              <a:buFont typeface="Arial" panose="020B0604020202020204" pitchFamily="34" charset="0"/>
              <a:buChar char="•"/>
            </a:pPr>
            <a:r>
              <a:rPr lang="en-US" b="0" i="0" dirty="0">
                <a:solidFill>
                  <a:srgbClr val="C00000"/>
                </a:solidFill>
                <a:effectLst/>
                <a:latin typeface="Söhne"/>
              </a:rPr>
              <a:t>Thread analysis: </a:t>
            </a:r>
            <a:r>
              <a:rPr lang="en-US" b="0" i="0" dirty="0" err="1">
                <a:solidFill>
                  <a:srgbClr val="374151"/>
                </a:solidFill>
                <a:effectLst/>
                <a:latin typeface="Söhne"/>
              </a:rPr>
              <a:t>VisualVM</a:t>
            </a:r>
            <a:r>
              <a:rPr lang="en-US" b="0" i="0" dirty="0">
                <a:solidFill>
                  <a:srgbClr val="374151"/>
                </a:solidFill>
                <a:effectLst/>
                <a:latin typeface="Söhne"/>
              </a:rPr>
              <a:t> can analyze the behavior of individual threads within a Java application.</a:t>
            </a:r>
          </a:p>
          <a:p>
            <a:pPr algn="l">
              <a:buFont typeface="Arial" panose="020B0604020202020204" pitchFamily="34" charset="0"/>
              <a:buChar char="•"/>
            </a:pPr>
            <a:r>
              <a:rPr lang="en-US" b="0" i="0" dirty="0">
                <a:solidFill>
                  <a:srgbClr val="C00000"/>
                </a:solidFill>
                <a:effectLst/>
                <a:latin typeface="Söhne"/>
              </a:rPr>
              <a:t>Heap dump analysis</a:t>
            </a:r>
            <a:r>
              <a:rPr lang="en-US" b="0" i="0" dirty="0">
                <a:solidFill>
                  <a:srgbClr val="374151"/>
                </a:solidFill>
                <a:effectLst/>
                <a:latin typeface="Söhne"/>
              </a:rPr>
              <a:t>: </a:t>
            </a:r>
            <a:r>
              <a:rPr lang="en-US" b="0" i="0" dirty="0" err="1">
                <a:solidFill>
                  <a:srgbClr val="374151"/>
                </a:solidFill>
                <a:effectLst/>
                <a:latin typeface="Söhne"/>
              </a:rPr>
              <a:t>VisualVM</a:t>
            </a:r>
            <a:r>
              <a:rPr lang="en-US" b="0" i="0" dirty="0">
                <a:solidFill>
                  <a:srgbClr val="374151"/>
                </a:solidFill>
                <a:effectLst/>
                <a:latin typeface="Söhne"/>
              </a:rPr>
              <a:t> can analyze heap dumps to help identify memory leaks and optimize memory usage.</a:t>
            </a:r>
          </a:p>
          <a:p>
            <a:pPr algn="l">
              <a:buFont typeface="Arial" panose="020B0604020202020204" pitchFamily="34" charset="0"/>
              <a:buChar char="•"/>
            </a:pPr>
            <a:r>
              <a:rPr lang="en-US" b="0" i="0" dirty="0">
                <a:solidFill>
                  <a:srgbClr val="C00000"/>
                </a:solidFill>
                <a:effectLst/>
                <a:latin typeface="Söhne"/>
              </a:rPr>
              <a:t>JMX support: </a:t>
            </a:r>
            <a:r>
              <a:rPr lang="en-US" b="0" i="0" dirty="0" err="1">
                <a:solidFill>
                  <a:srgbClr val="374151"/>
                </a:solidFill>
                <a:effectLst/>
                <a:latin typeface="Söhne"/>
              </a:rPr>
              <a:t>VisualVM</a:t>
            </a:r>
            <a:r>
              <a:rPr lang="en-US" b="0" i="0" dirty="0">
                <a:solidFill>
                  <a:srgbClr val="374151"/>
                </a:solidFill>
                <a:effectLst/>
                <a:latin typeface="Söhne"/>
              </a:rPr>
              <a:t> can connect to Java applications that use Java Management Extensions (JMX) to monitor and manage their resources.</a:t>
            </a:r>
          </a:p>
          <a:p>
            <a:endParaRPr lang="en-IN" dirty="0"/>
          </a:p>
        </p:txBody>
      </p:sp>
    </p:spTree>
    <p:extLst>
      <p:ext uri="{BB962C8B-B14F-4D97-AF65-F5344CB8AC3E}">
        <p14:creationId xmlns:p14="http://schemas.microsoft.com/office/powerpoint/2010/main" val="1072223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IN" b="0" i="0" dirty="0" err="1">
                <a:solidFill>
                  <a:srgbClr val="374151"/>
                </a:solidFill>
                <a:effectLst/>
                <a:latin typeface="Söhne"/>
              </a:rPr>
              <a:t>JProfiler</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fontScale="85000" lnSpcReduction="10000"/>
          </a:bodyPr>
          <a:lstStyle/>
          <a:p>
            <a:pPr algn="l"/>
            <a:r>
              <a:rPr lang="en-US" b="0" i="0" dirty="0" err="1">
                <a:solidFill>
                  <a:srgbClr val="374151"/>
                </a:solidFill>
                <a:effectLst/>
                <a:latin typeface="Söhne"/>
              </a:rPr>
              <a:t>JProfiler</a:t>
            </a:r>
            <a:r>
              <a:rPr lang="en-US" b="0" i="0" dirty="0">
                <a:solidFill>
                  <a:srgbClr val="374151"/>
                </a:solidFill>
                <a:effectLst/>
                <a:latin typeface="Söhne"/>
              </a:rPr>
              <a:t> is a commercial profiling tool that provides advanced features for profiling Java applications. Some of its features include:</a:t>
            </a:r>
          </a:p>
          <a:p>
            <a:pPr algn="l">
              <a:buFont typeface="Arial" panose="020B0604020202020204" pitchFamily="34" charset="0"/>
              <a:buChar char="•"/>
            </a:pPr>
            <a:r>
              <a:rPr lang="en-US" b="0" i="0" dirty="0">
                <a:solidFill>
                  <a:srgbClr val="C00000"/>
                </a:solidFill>
                <a:effectLst/>
                <a:latin typeface="Söhne"/>
              </a:rPr>
              <a:t>CPU and memory profiling: </a:t>
            </a:r>
            <a:r>
              <a:rPr lang="en-US" b="0" i="0" dirty="0" err="1">
                <a:solidFill>
                  <a:srgbClr val="374151"/>
                </a:solidFill>
                <a:effectLst/>
                <a:latin typeface="Söhne"/>
              </a:rPr>
              <a:t>JProfiler</a:t>
            </a:r>
            <a:r>
              <a:rPr lang="en-US" b="0" i="0" dirty="0">
                <a:solidFill>
                  <a:srgbClr val="374151"/>
                </a:solidFill>
                <a:effectLst/>
                <a:latin typeface="Söhne"/>
              </a:rPr>
              <a:t> can monitor the CPU and memory usage of Java applications in real-time.</a:t>
            </a:r>
          </a:p>
          <a:p>
            <a:pPr algn="l">
              <a:buFont typeface="Arial" panose="020B0604020202020204" pitchFamily="34" charset="0"/>
              <a:buChar char="•"/>
            </a:pPr>
            <a:r>
              <a:rPr lang="en-US" b="0" i="0" dirty="0">
                <a:solidFill>
                  <a:srgbClr val="C00000"/>
                </a:solidFill>
                <a:effectLst/>
                <a:latin typeface="Söhne"/>
              </a:rPr>
              <a:t>Thread analysis: </a:t>
            </a:r>
            <a:r>
              <a:rPr lang="en-US" b="0" i="0" dirty="0" err="1">
                <a:solidFill>
                  <a:srgbClr val="374151"/>
                </a:solidFill>
                <a:effectLst/>
                <a:latin typeface="Söhne"/>
              </a:rPr>
              <a:t>JProfiler</a:t>
            </a:r>
            <a:r>
              <a:rPr lang="en-US" b="0" i="0" dirty="0">
                <a:solidFill>
                  <a:srgbClr val="374151"/>
                </a:solidFill>
                <a:effectLst/>
                <a:latin typeface="Söhne"/>
              </a:rPr>
              <a:t> can analyze the behavior of individual threads within a Java application.</a:t>
            </a:r>
          </a:p>
          <a:p>
            <a:pPr algn="l">
              <a:buFont typeface="Arial" panose="020B0604020202020204" pitchFamily="34" charset="0"/>
              <a:buChar char="•"/>
            </a:pPr>
            <a:r>
              <a:rPr lang="en-US" b="0" i="0" dirty="0">
                <a:solidFill>
                  <a:srgbClr val="C00000"/>
                </a:solidFill>
                <a:effectLst/>
                <a:latin typeface="Söhne"/>
              </a:rPr>
              <a:t>Memory leak detection: </a:t>
            </a:r>
            <a:r>
              <a:rPr lang="en-US" b="0" i="0" dirty="0" err="1">
                <a:solidFill>
                  <a:srgbClr val="374151"/>
                </a:solidFill>
                <a:effectLst/>
                <a:latin typeface="Söhne"/>
              </a:rPr>
              <a:t>JProfiler</a:t>
            </a:r>
            <a:r>
              <a:rPr lang="en-US" b="0" i="0" dirty="0">
                <a:solidFill>
                  <a:srgbClr val="374151"/>
                </a:solidFill>
                <a:effectLst/>
                <a:latin typeface="Söhne"/>
              </a:rPr>
              <a:t> can detect memory leaks and provide detailed information on the objects that are causing the leaks.</a:t>
            </a:r>
          </a:p>
          <a:p>
            <a:pPr algn="l">
              <a:buFont typeface="Arial" panose="020B0604020202020204" pitchFamily="34" charset="0"/>
              <a:buChar char="•"/>
            </a:pPr>
            <a:r>
              <a:rPr lang="en-US" b="0" i="0" dirty="0">
                <a:solidFill>
                  <a:srgbClr val="C00000"/>
                </a:solidFill>
                <a:effectLst/>
                <a:latin typeface="Söhne"/>
              </a:rPr>
              <a:t>Database profiling: </a:t>
            </a:r>
            <a:r>
              <a:rPr lang="en-US" b="0" i="0" dirty="0" err="1">
                <a:solidFill>
                  <a:srgbClr val="374151"/>
                </a:solidFill>
                <a:effectLst/>
                <a:latin typeface="Söhne"/>
              </a:rPr>
              <a:t>JProfiler</a:t>
            </a:r>
            <a:r>
              <a:rPr lang="en-US" b="0" i="0" dirty="0">
                <a:solidFill>
                  <a:srgbClr val="374151"/>
                </a:solidFill>
                <a:effectLst/>
                <a:latin typeface="Söhne"/>
              </a:rPr>
              <a:t> can monitor the SQL statements that are executed by a Java application and provide detailed statistics on their performance.</a:t>
            </a:r>
          </a:p>
          <a:p>
            <a:pPr algn="l">
              <a:buFont typeface="Arial" panose="020B0604020202020204" pitchFamily="34" charset="0"/>
              <a:buChar char="•"/>
            </a:pPr>
            <a:r>
              <a:rPr lang="en-US" b="1" i="0" dirty="0">
                <a:solidFill>
                  <a:srgbClr val="C00000"/>
                </a:solidFill>
                <a:effectLst/>
                <a:latin typeface="Söhne"/>
              </a:rPr>
              <a:t>Live profiling: </a:t>
            </a:r>
            <a:r>
              <a:rPr lang="en-US" b="0" i="0" dirty="0" err="1">
                <a:solidFill>
                  <a:srgbClr val="374151"/>
                </a:solidFill>
                <a:effectLst/>
                <a:latin typeface="Söhne"/>
              </a:rPr>
              <a:t>JProfiler</a:t>
            </a:r>
            <a:r>
              <a:rPr lang="en-US" b="0" i="0" dirty="0">
                <a:solidFill>
                  <a:srgbClr val="374151"/>
                </a:solidFill>
                <a:effectLst/>
                <a:latin typeface="Söhne"/>
              </a:rPr>
              <a:t> can attach to a running Java application and perform profiling without the need to restart the application.</a:t>
            </a:r>
          </a:p>
          <a:p>
            <a:endParaRPr lang="en-IN" dirty="0"/>
          </a:p>
        </p:txBody>
      </p:sp>
    </p:spTree>
    <p:extLst>
      <p:ext uri="{BB962C8B-B14F-4D97-AF65-F5344CB8AC3E}">
        <p14:creationId xmlns:p14="http://schemas.microsoft.com/office/powerpoint/2010/main" val="3245853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IN" dirty="0"/>
              <a:t>Load Testing</a:t>
            </a:r>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lstStyle/>
          <a:p>
            <a:pPr algn="l"/>
            <a:r>
              <a:rPr lang="en-US" b="1" i="0" dirty="0">
                <a:solidFill>
                  <a:srgbClr val="374151"/>
                </a:solidFill>
                <a:effectLst/>
                <a:latin typeface="Söhne"/>
              </a:rPr>
              <a:t>Load testing is the process of simulating high traffic and usage scenarios for a web or </a:t>
            </a:r>
            <a:r>
              <a:rPr lang="en-US" b="1" i="0" dirty="0" err="1">
                <a:solidFill>
                  <a:srgbClr val="374151"/>
                </a:solidFill>
                <a:effectLst/>
                <a:latin typeface="Söhne"/>
              </a:rPr>
              <a:t>WebService</a:t>
            </a:r>
            <a:r>
              <a:rPr lang="en-US" b="1" i="0" dirty="0">
                <a:solidFill>
                  <a:srgbClr val="374151"/>
                </a:solidFill>
                <a:effectLst/>
                <a:latin typeface="Söhne"/>
              </a:rPr>
              <a:t> application to evaluate its performance under stress</a:t>
            </a:r>
            <a:r>
              <a:rPr lang="en-US" b="0" i="0" dirty="0">
                <a:solidFill>
                  <a:srgbClr val="374151"/>
                </a:solidFill>
                <a:effectLst/>
                <a:latin typeface="Söhne"/>
              </a:rPr>
              <a:t>. This type of testing is used to determine how well the application can handle a large number of users, transactions, or requests. Load testing is essential for ensuring that an application can meet the performance expectations of its users and stakeholders.</a:t>
            </a:r>
          </a:p>
          <a:p>
            <a:pPr algn="l"/>
            <a:r>
              <a:rPr lang="en-US" b="0" i="0" dirty="0">
                <a:solidFill>
                  <a:srgbClr val="374151"/>
                </a:solidFill>
                <a:effectLst/>
                <a:latin typeface="Söhne"/>
              </a:rPr>
              <a:t>To perform load testing, there are various tools available that can simulate multiple users and generate heavy traffic on an application. Some popular tools for load testing include </a:t>
            </a:r>
            <a:r>
              <a:rPr lang="en-US" b="1" i="0" dirty="0">
                <a:solidFill>
                  <a:srgbClr val="374151"/>
                </a:solidFill>
                <a:effectLst/>
                <a:latin typeface="Söhne"/>
              </a:rPr>
              <a:t>JMeter</a:t>
            </a:r>
            <a:r>
              <a:rPr lang="en-US" b="0" i="0" dirty="0">
                <a:solidFill>
                  <a:srgbClr val="374151"/>
                </a:solidFill>
                <a:effectLst/>
                <a:latin typeface="Söhne"/>
              </a:rPr>
              <a:t>, Gatling, and LoadRunner. These tools allow you to create test scenarios that simulate real-world usage and analyze the performance metrics of the application under various loads.</a:t>
            </a:r>
          </a:p>
          <a:p>
            <a:endParaRPr lang="en-IN" dirty="0"/>
          </a:p>
        </p:txBody>
      </p:sp>
    </p:spTree>
    <p:extLst>
      <p:ext uri="{BB962C8B-B14F-4D97-AF65-F5344CB8AC3E}">
        <p14:creationId xmlns:p14="http://schemas.microsoft.com/office/powerpoint/2010/main" val="21246016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IN" b="0" i="0" dirty="0">
                <a:solidFill>
                  <a:srgbClr val="374151"/>
                </a:solidFill>
                <a:effectLst/>
                <a:latin typeface="Söhne"/>
              </a:rPr>
              <a:t>Advanced Result Assertions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fontScale="92500" lnSpcReduction="20000"/>
          </a:bodyPr>
          <a:lstStyle/>
          <a:p>
            <a:pPr algn="l"/>
            <a:r>
              <a:rPr lang="en-US" b="0" i="0" dirty="0">
                <a:solidFill>
                  <a:srgbClr val="374151"/>
                </a:solidFill>
                <a:effectLst/>
                <a:latin typeface="Söhne"/>
              </a:rPr>
              <a:t>Load testing tools can provide advanced result assertions to validate the correctness of responses, particularly those with dynamic content. Some popular types of result assertions include:</a:t>
            </a:r>
          </a:p>
          <a:p>
            <a:pPr algn="l">
              <a:buFont typeface="+mj-lt"/>
              <a:buAutoNum type="arabicPeriod"/>
            </a:pPr>
            <a:r>
              <a:rPr lang="en-US" b="0" i="0" dirty="0">
                <a:solidFill>
                  <a:srgbClr val="374151"/>
                </a:solidFill>
                <a:effectLst/>
                <a:latin typeface="Söhne"/>
              </a:rPr>
              <a:t>Response Time Assertion: This assertion is used to check the response time of the application for a specific transaction. It can help identify the bottleneck in the application and make improvements accordingly.</a:t>
            </a:r>
          </a:p>
          <a:p>
            <a:pPr algn="l">
              <a:buFont typeface="+mj-lt"/>
              <a:buAutoNum type="arabicPeriod"/>
            </a:pPr>
            <a:r>
              <a:rPr lang="en-US" b="0" i="0" dirty="0">
                <a:solidFill>
                  <a:srgbClr val="374151"/>
                </a:solidFill>
                <a:effectLst/>
                <a:latin typeface="Söhne"/>
              </a:rPr>
              <a:t>Content Assertion: This assertion is used to check the presence and correctness of specific content in the response. For example, if the response contains a specific string or HTML tag, it can be asserted to ensure that the application is returning the correct output.</a:t>
            </a:r>
          </a:p>
          <a:p>
            <a:pPr algn="l">
              <a:buFont typeface="+mj-lt"/>
              <a:buAutoNum type="arabicPeriod"/>
            </a:pPr>
            <a:r>
              <a:rPr lang="en-US" b="0" i="0" dirty="0">
                <a:solidFill>
                  <a:srgbClr val="374151"/>
                </a:solidFill>
                <a:effectLst/>
                <a:latin typeface="Söhne"/>
              </a:rPr>
              <a:t>Regex Assertion: This assertion is used to validate the response based on a regular expression. It can help in cases where the response is dynamic, and the content changes based on user inputs.</a:t>
            </a:r>
          </a:p>
          <a:p>
            <a:endParaRPr lang="en-IN" dirty="0"/>
          </a:p>
        </p:txBody>
      </p:sp>
    </p:spTree>
    <p:extLst>
      <p:ext uri="{BB962C8B-B14F-4D97-AF65-F5344CB8AC3E}">
        <p14:creationId xmlns:p14="http://schemas.microsoft.com/office/powerpoint/2010/main" val="18464713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IN" b="0" i="0" dirty="0">
                <a:solidFill>
                  <a:srgbClr val="374151"/>
                </a:solidFill>
                <a:effectLst/>
                <a:latin typeface="Söhne"/>
              </a:rPr>
              <a:t>Handling Dynamic Content</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fontScale="92500" lnSpcReduction="20000"/>
          </a:bodyPr>
          <a:lstStyle/>
          <a:p>
            <a:pPr algn="l"/>
            <a:r>
              <a:rPr lang="en-US" b="0" i="0" dirty="0">
                <a:solidFill>
                  <a:srgbClr val="374151"/>
                </a:solidFill>
                <a:effectLst/>
                <a:latin typeface="Söhne"/>
              </a:rPr>
              <a:t>Dynamic content can be challenging to handle during load testing as it can change from one request to another. Some techniques for handling dynamic content during load testing include:</a:t>
            </a:r>
          </a:p>
          <a:p>
            <a:pPr algn="l">
              <a:buFont typeface="+mj-lt"/>
              <a:buAutoNum type="arabicPeriod"/>
            </a:pPr>
            <a:r>
              <a:rPr lang="en-US" b="0" i="0" dirty="0">
                <a:solidFill>
                  <a:srgbClr val="374151"/>
                </a:solidFill>
                <a:effectLst/>
                <a:latin typeface="Söhne"/>
              </a:rPr>
              <a:t>Correlation: This technique involves capturing a dynamic value from the response and reusing it in subsequent requests. For example, if a session ID is generated dynamically by the application, it can be captured and used in subsequent requests to maintain the session.</a:t>
            </a:r>
          </a:p>
          <a:p>
            <a:pPr algn="l">
              <a:buFont typeface="+mj-lt"/>
              <a:buAutoNum type="arabicPeriod"/>
            </a:pPr>
            <a:r>
              <a:rPr lang="en-US" b="0" i="0" dirty="0">
                <a:solidFill>
                  <a:srgbClr val="374151"/>
                </a:solidFill>
                <a:effectLst/>
                <a:latin typeface="Söhne"/>
              </a:rPr>
              <a:t>Parameterization: This technique involves replacing static values in requests with dynamic values that can be generated during the test. For example, if a user ID needs to be passed in a request, it can be parameterized to generate unique values for each user.</a:t>
            </a:r>
          </a:p>
          <a:p>
            <a:pPr algn="l">
              <a:buFont typeface="+mj-lt"/>
              <a:buAutoNum type="arabicPeriod"/>
            </a:pPr>
            <a:r>
              <a:rPr lang="en-US" b="0" i="0" dirty="0">
                <a:solidFill>
                  <a:srgbClr val="374151"/>
                </a:solidFill>
                <a:effectLst/>
                <a:latin typeface="Söhne"/>
              </a:rPr>
              <a:t>Regular Expressions: Regular expressions can be used to extract dynamic values from the response and use them in subsequent requests. This technique is particularly useful when the dynamic content is not predictable, and correlation or parameterization are not feasible.</a:t>
            </a:r>
          </a:p>
          <a:p>
            <a:endParaRPr lang="en-IN" dirty="0"/>
          </a:p>
        </p:txBody>
      </p:sp>
    </p:spTree>
    <p:extLst>
      <p:ext uri="{BB962C8B-B14F-4D97-AF65-F5344CB8AC3E}">
        <p14:creationId xmlns:p14="http://schemas.microsoft.com/office/powerpoint/2010/main" val="38945071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IN" dirty="0"/>
              <a:t>Summary of Load Testing </a:t>
            </a:r>
            <a:r>
              <a:rPr lang="en-IN"/>
              <a:t>and assertions</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lstStyle/>
          <a:p>
            <a:r>
              <a:rPr lang="en-US" dirty="0">
                <a:solidFill>
                  <a:srgbClr val="374151"/>
                </a:solidFill>
                <a:latin typeface="Söhne"/>
              </a:rPr>
              <a:t>L</a:t>
            </a:r>
            <a:r>
              <a:rPr lang="en-US" b="0" i="0" dirty="0">
                <a:solidFill>
                  <a:srgbClr val="374151"/>
                </a:solidFill>
                <a:effectLst/>
                <a:latin typeface="Söhne"/>
              </a:rPr>
              <a:t>oad testing is a crucial aspect of web and </a:t>
            </a:r>
            <a:r>
              <a:rPr lang="en-US" b="0" i="0" dirty="0" err="1">
                <a:solidFill>
                  <a:srgbClr val="374151"/>
                </a:solidFill>
                <a:effectLst/>
                <a:latin typeface="Söhne"/>
              </a:rPr>
              <a:t>WebService</a:t>
            </a:r>
            <a:r>
              <a:rPr lang="en-US" b="0" i="0" dirty="0">
                <a:solidFill>
                  <a:srgbClr val="374151"/>
                </a:solidFill>
                <a:effectLst/>
                <a:latin typeface="Söhne"/>
              </a:rPr>
              <a:t> application testing</a:t>
            </a:r>
          </a:p>
          <a:p>
            <a:endParaRPr lang="en-US" dirty="0">
              <a:solidFill>
                <a:srgbClr val="374151"/>
              </a:solidFill>
              <a:latin typeface="Söhne"/>
            </a:endParaRPr>
          </a:p>
          <a:p>
            <a:r>
              <a:rPr lang="en-US" b="0" i="0" dirty="0">
                <a:solidFill>
                  <a:srgbClr val="374151"/>
                </a:solidFill>
                <a:effectLst/>
                <a:latin typeface="Söhne"/>
              </a:rPr>
              <a:t>Advanced result assertions and handling dynamic content are essential techniques to ensure accurate testing results. By using the right tools and techniques, load testing can help identify performance bottlenecks and ensure that an application can meet the performance expectations of its users.</a:t>
            </a:r>
            <a:endParaRPr lang="en-IN" dirty="0"/>
          </a:p>
        </p:txBody>
      </p:sp>
    </p:spTree>
    <p:extLst>
      <p:ext uri="{BB962C8B-B14F-4D97-AF65-F5344CB8AC3E}">
        <p14:creationId xmlns:p14="http://schemas.microsoft.com/office/powerpoint/2010/main" val="12447989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err="1"/>
              <a:t>Jmeter</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lstStyle/>
          <a:p>
            <a:r>
              <a:rPr lang="en-US" dirty="0"/>
              <a:t>Building blocks of </a:t>
            </a:r>
            <a:r>
              <a:rPr lang="en-US" dirty="0" err="1"/>
              <a:t>Jmeter</a:t>
            </a:r>
            <a:endParaRPr lang="en-US" dirty="0"/>
          </a:p>
          <a:p>
            <a:pPr lvl="1"/>
            <a:r>
              <a:rPr lang="en-US" dirty="0" err="1"/>
              <a:t>TestPlan</a:t>
            </a:r>
            <a:endParaRPr lang="en-US" dirty="0"/>
          </a:p>
          <a:p>
            <a:pPr lvl="1"/>
            <a:r>
              <a:rPr lang="en-US" dirty="0"/>
              <a:t>Thread Group</a:t>
            </a:r>
          </a:p>
          <a:p>
            <a:pPr lvl="1"/>
            <a:r>
              <a:rPr lang="en-US" dirty="0"/>
              <a:t>Samplers </a:t>
            </a:r>
          </a:p>
          <a:p>
            <a:pPr lvl="1"/>
            <a:r>
              <a:rPr lang="en-US" dirty="0"/>
              <a:t>Listeners</a:t>
            </a:r>
          </a:p>
          <a:p>
            <a:pPr marL="0" lvl="1" indent="0"/>
            <a:endParaRPr lang="en-IN" dirty="0"/>
          </a:p>
        </p:txBody>
      </p:sp>
    </p:spTree>
    <p:extLst>
      <p:ext uri="{BB962C8B-B14F-4D97-AF65-F5344CB8AC3E}">
        <p14:creationId xmlns:p14="http://schemas.microsoft.com/office/powerpoint/2010/main" val="3346005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Building Blocks of </a:t>
            </a:r>
            <a:r>
              <a:rPr lang="en-US" dirty="0" err="1"/>
              <a:t>Jmeter</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lstStyle/>
          <a:p>
            <a:r>
              <a:rPr lang="en-US" b="1" i="0" dirty="0">
                <a:solidFill>
                  <a:srgbClr val="374151"/>
                </a:solidFill>
                <a:effectLst/>
                <a:latin typeface="Söhne"/>
              </a:rPr>
              <a:t>A test plan is a </a:t>
            </a:r>
            <a:r>
              <a:rPr lang="en-US" b="1" i="0" dirty="0">
                <a:solidFill>
                  <a:srgbClr val="FF0000"/>
                </a:solidFill>
                <a:effectLst/>
                <a:latin typeface="Söhne"/>
              </a:rPr>
              <a:t>container</a:t>
            </a:r>
            <a:r>
              <a:rPr lang="en-US" b="1" i="0" dirty="0">
                <a:solidFill>
                  <a:srgbClr val="374151"/>
                </a:solidFill>
                <a:effectLst/>
                <a:latin typeface="Söhne"/>
              </a:rPr>
              <a:t> </a:t>
            </a:r>
            <a:r>
              <a:rPr lang="en-US" b="0" i="0" dirty="0">
                <a:solidFill>
                  <a:srgbClr val="374151"/>
                </a:solidFill>
                <a:effectLst/>
                <a:latin typeface="Söhne"/>
              </a:rPr>
              <a:t>for all of the elements of a performance test, including the thread groups, samplers, listeners, and other components. </a:t>
            </a:r>
            <a:r>
              <a:rPr lang="en-US" b="0" i="0" dirty="0">
                <a:solidFill>
                  <a:srgbClr val="FF0000"/>
                </a:solidFill>
                <a:effectLst/>
                <a:latin typeface="Söhne"/>
              </a:rPr>
              <a:t>A test plan can contain one or more thread groups, which represent a group of threads (simulated users) </a:t>
            </a:r>
            <a:r>
              <a:rPr lang="en-US" b="0" i="0" dirty="0">
                <a:solidFill>
                  <a:srgbClr val="374151"/>
                </a:solidFill>
                <a:effectLst/>
                <a:latin typeface="Söhne"/>
              </a:rPr>
              <a:t>that execute a specific set of actions against the system being tested.</a:t>
            </a:r>
          </a:p>
          <a:p>
            <a:r>
              <a:rPr lang="en-US" b="1" i="0" dirty="0">
                <a:solidFill>
                  <a:srgbClr val="374151"/>
                </a:solidFill>
                <a:effectLst/>
                <a:latin typeface="Söhne"/>
              </a:rPr>
              <a:t>A thread group </a:t>
            </a:r>
            <a:r>
              <a:rPr lang="en-US" b="0" i="0" dirty="0">
                <a:solidFill>
                  <a:srgbClr val="374151"/>
                </a:solidFill>
                <a:effectLst/>
                <a:latin typeface="Söhne"/>
              </a:rPr>
              <a:t>is a component in JMeter </a:t>
            </a:r>
            <a:r>
              <a:rPr lang="en-US" b="1" i="0" dirty="0">
                <a:solidFill>
                  <a:srgbClr val="FF0000"/>
                </a:solidFill>
                <a:effectLst/>
                <a:latin typeface="Söhne"/>
              </a:rPr>
              <a:t>that defines a group of virtual users (threads) </a:t>
            </a:r>
            <a:r>
              <a:rPr lang="en-US" b="0" i="0" dirty="0">
                <a:solidFill>
                  <a:srgbClr val="374151"/>
                </a:solidFill>
                <a:effectLst/>
                <a:latin typeface="Söhne"/>
              </a:rPr>
              <a:t>and the parameters that govern their behavior during the test. Within a thread group, you can specify the number of users, the ramp-up time (how quickly the users should be added), the duration of the test, and other parameters. Each thread in the group represents a virtual user that executes a set of actions, or a scenario, against the system being tested.</a:t>
            </a:r>
            <a:endParaRPr lang="en-IN" dirty="0"/>
          </a:p>
        </p:txBody>
      </p:sp>
    </p:spTree>
    <p:extLst>
      <p:ext uri="{BB962C8B-B14F-4D97-AF65-F5344CB8AC3E}">
        <p14:creationId xmlns:p14="http://schemas.microsoft.com/office/powerpoint/2010/main" val="3845259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Building Blocks of </a:t>
            </a:r>
            <a:r>
              <a:rPr lang="en-US" dirty="0" err="1"/>
              <a:t>Jmeter</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lnSpcReduction="10000"/>
          </a:bodyPr>
          <a:lstStyle/>
          <a:p>
            <a:pPr algn="l"/>
            <a:r>
              <a:rPr lang="en-US" b="1" i="0" dirty="0">
                <a:solidFill>
                  <a:srgbClr val="374151"/>
                </a:solidFill>
                <a:effectLst/>
                <a:latin typeface="Söhne"/>
              </a:rPr>
              <a:t>Samplers</a:t>
            </a:r>
            <a:r>
              <a:rPr lang="en-US" b="0" i="0" dirty="0">
                <a:solidFill>
                  <a:srgbClr val="374151"/>
                </a:solidFill>
                <a:effectLst/>
                <a:latin typeface="Söhne"/>
              </a:rPr>
              <a:t>: In JMeter, a sampler is a component that </a:t>
            </a:r>
            <a:r>
              <a:rPr lang="en-US" b="1" i="0" dirty="0">
                <a:solidFill>
                  <a:srgbClr val="FF0000"/>
                </a:solidFill>
                <a:effectLst/>
                <a:latin typeface="Söhne"/>
              </a:rPr>
              <a:t>sends a request to a server and waits for a response.</a:t>
            </a:r>
            <a:r>
              <a:rPr lang="en-US" b="0" i="0" dirty="0">
                <a:solidFill>
                  <a:srgbClr val="374151"/>
                </a:solidFill>
                <a:effectLst/>
                <a:latin typeface="Söhne"/>
              </a:rPr>
              <a:t> Samplers are used to simulate user actions or system interactions, such as sending an HTTP request to an API endpoint, querying a database, or sending an email. Each sampler represents a single request that is sent to the server during the test. JMeter provides a variety of samplers for different protocols, such as HTTP, FTP, JDBC, and more.</a:t>
            </a:r>
          </a:p>
          <a:p>
            <a:pPr algn="l"/>
            <a:r>
              <a:rPr lang="en-US" b="1" i="0" dirty="0">
                <a:solidFill>
                  <a:srgbClr val="374151"/>
                </a:solidFill>
                <a:effectLst/>
                <a:latin typeface="Söhne"/>
              </a:rPr>
              <a:t>Listeners</a:t>
            </a:r>
            <a:r>
              <a:rPr lang="en-US" b="0" i="0" dirty="0">
                <a:solidFill>
                  <a:srgbClr val="374151"/>
                </a:solidFill>
                <a:effectLst/>
                <a:latin typeface="Söhne"/>
              </a:rPr>
              <a:t>: A listener is a component in JMeter that </a:t>
            </a:r>
            <a:r>
              <a:rPr lang="en-US" b="1" i="0" dirty="0">
                <a:solidFill>
                  <a:srgbClr val="FF0000"/>
                </a:solidFill>
                <a:effectLst/>
                <a:latin typeface="Söhne"/>
              </a:rPr>
              <a:t>receives and displays the results of the requests sent by samplers.</a:t>
            </a:r>
            <a:r>
              <a:rPr lang="en-US" b="0" i="0" dirty="0">
                <a:solidFill>
                  <a:srgbClr val="374151"/>
                </a:solidFill>
                <a:effectLst/>
                <a:latin typeface="Söhne"/>
              </a:rPr>
              <a:t> Listeners are used to monitor the performance and behavior of the system being tested. They provide real-time feedback on metrics such as response time, throughput, error rate, and more. JMeter provides a variety of listeners for different types of data, such as graph results, table results, and aggregate reports.</a:t>
            </a:r>
          </a:p>
          <a:p>
            <a:endParaRPr lang="en-IN" dirty="0"/>
          </a:p>
        </p:txBody>
      </p:sp>
    </p:spTree>
    <p:extLst>
      <p:ext uri="{BB962C8B-B14F-4D97-AF65-F5344CB8AC3E}">
        <p14:creationId xmlns:p14="http://schemas.microsoft.com/office/powerpoint/2010/main" val="1212931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7BAE5-5600-1C54-1C44-6E7CA4BB4E6D}"/>
              </a:ext>
            </a:extLst>
          </p:cNvPr>
          <p:cNvSpPr>
            <a:spLocks noGrp="1"/>
          </p:cNvSpPr>
          <p:nvPr>
            <p:ph type="title"/>
          </p:nvPr>
        </p:nvSpPr>
        <p:spPr/>
        <p:txBody>
          <a:bodyPr/>
          <a:lstStyle/>
          <a:p>
            <a:r>
              <a:rPr lang="en-US" dirty="0"/>
              <a:t>Stack and heap</a:t>
            </a:r>
            <a:endParaRPr lang="en-IN" dirty="0"/>
          </a:p>
        </p:txBody>
      </p:sp>
      <p:pic>
        <p:nvPicPr>
          <p:cNvPr id="5" name="Picture 4">
            <a:extLst>
              <a:ext uri="{FF2B5EF4-FFF2-40B4-BE49-F238E27FC236}">
                <a16:creationId xmlns:a16="http://schemas.microsoft.com/office/drawing/2014/main" id="{0F4B4461-D862-363C-FED8-57D4216FF421}"/>
              </a:ext>
            </a:extLst>
          </p:cNvPr>
          <p:cNvPicPr>
            <a:picLocks noChangeAspect="1"/>
          </p:cNvPicPr>
          <p:nvPr/>
        </p:nvPicPr>
        <p:blipFill>
          <a:blip r:embed="rId2"/>
          <a:stretch>
            <a:fillRect/>
          </a:stretch>
        </p:blipFill>
        <p:spPr>
          <a:xfrm>
            <a:off x="2309284" y="1311563"/>
            <a:ext cx="7573432" cy="4379939"/>
          </a:xfrm>
          <a:prstGeom prst="rect">
            <a:avLst/>
          </a:prstGeom>
        </p:spPr>
      </p:pic>
    </p:spTree>
    <p:extLst>
      <p:ext uri="{BB962C8B-B14F-4D97-AF65-F5344CB8AC3E}">
        <p14:creationId xmlns:p14="http://schemas.microsoft.com/office/powerpoint/2010/main" val="42528702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normAutofit/>
          </a:bodyPr>
          <a:lstStyle/>
          <a:p>
            <a:r>
              <a:rPr lang="en-US" b="0" i="0" dirty="0">
                <a:solidFill>
                  <a:srgbClr val="374151"/>
                </a:solidFill>
                <a:effectLst/>
                <a:latin typeface="Söhne"/>
              </a:rPr>
              <a:t>To create a load testing program in JMeter</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fontScale="70000" lnSpcReduction="20000"/>
          </a:bodyPr>
          <a:lstStyle/>
          <a:p>
            <a:pPr algn="l">
              <a:buFont typeface="+mj-lt"/>
              <a:buAutoNum type="arabicPeriod"/>
            </a:pPr>
            <a:r>
              <a:rPr lang="en-US" b="0" i="0" dirty="0">
                <a:solidFill>
                  <a:srgbClr val="374151"/>
                </a:solidFill>
                <a:effectLst/>
                <a:latin typeface="Söhne"/>
              </a:rPr>
              <a:t>Create a Test Plan Open JMeter and create a new Test Plan by selecting File &gt; New. Give it a name and save it.</a:t>
            </a:r>
          </a:p>
          <a:p>
            <a:pPr algn="l">
              <a:buFont typeface="+mj-lt"/>
              <a:buAutoNum type="arabicPeriod"/>
            </a:pPr>
            <a:r>
              <a:rPr lang="en-US" b="0" i="0" dirty="0">
                <a:solidFill>
                  <a:srgbClr val="374151"/>
                </a:solidFill>
                <a:effectLst/>
                <a:latin typeface="Söhne"/>
              </a:rPr>
              <a:t>Add a Thread Group Right-click on the Test Plan and select Add &gt; Threads (Users) &gt; Thread Group. In the Thread Group, set the number of users, ramp-up time, and loop count.</a:t>
            </a:r>
          </a:p>
          <a:p>
            <a:pPr algn="l">
              <a:buFont typeface="+mj-lt"/>
              <a:buAutoNum type="arabicPeriod"/>
            </a:pPr>
            <a:r>
              <a:rPr lang="en-US" b="0" i="0" dirty="0">
                <a:solidFill>
                  <a:srgbClr val="374151"/>
                </a:solidFill>
                <a:effectLst/>
                <a:latin typeface="Söhne"/>
              </a:rPr>
              <a:t>Add HTTP Request Right-click on the Thread Group and select Add &gt; Sampler &gt; HTTP Request. In the HTTP Request, specify the server name or IP address, port number, and path.</a:t>
            </a:r>
          </a:p>
          <a:p>
            <a:pPr algn="l">
              <a:buFont typeface="+mj-lt"/>
              <a:buAutoNum type="arabicPeriod"/>
            </a:pPr>
            <a:r>
              <a:rPr lang="en-US" b="0" i="0" dirty="0">
                <a:solidFill>
                  <a:srgbClr val="374151"/>
                </a:solidFill>
                <a:effectLst/>
                <a:latin typeface="Söhne"/>
              </a:rPr>
              <a:t>Add Listeners Right-click on the Thread Group and select Add &gt; Listener. Listeners help in viewing the test results. You can add any or all of the following listeners: Aggregate Report, Summary Report, View Results in Table, and View Results Tree.</a:t>
            </a:r>
          </a:p>
          <a:p>
            <a:pPr algn="l">
              <a:buFont typeface="+mj-lt"/>
              <a:buAutoNum type="arabicPeriod"/>
            </a:pPr>
            <a:r>
              <a:rPr lang="en-US" b="0" i="0" dirty="0">
                <a:solidFill>
                  <a:srgbClr val="374151"/>
                </a:solidFill>
                <a:effectLst/>
                <a:latin typeface="Söhne"/>
              </a:rPr>
              <a:t>Configure the Test Plan by setting properties like HTTP Request defaults, User Defined Variables, CSV Data Set Config, and others as per your requirement.</a:t>
            </a:r>
          </a:p>
          <a:p>
            <a:pPr algn="l">
              <a:buFont typeface="+mj-lt"/>
              <a:buAutoNum type="arabicPeriod"/>
            </a:pPr>
            <a:r>
              <a:rPr lang="en-US" b="0" i="0" dirty="0">
                <a:solidFill>
                  <a:srgbClr val="374151"/>
                </a:solidFill>
                <a:effectLst/>
                <a:latin typeface="Söhne"/>
              </a:rPr>
              <a:t>Run the Test Plan Save the Test Plan and click the Run button to start the load test. Observe the results in the listeners added in the Test Plan.</a:t>
            </a:r>
          </a:p>
          <a:p>
            <a:pPr algn="l">
              <a:buFont typeface="+mj-lt"/>
              <a:buAutoNum type="arabicPeriod"/>
            </a:pPr>
            <a:r>
              <a:rPr lang="en-US" b="0" i="0" dirty="0">
                <a:solidFill>
                  <a:srgbClr val="374151"/>
                </a:solidFill>
                <a:effectLst/>
                <a:latin typeface="Söhne"/>
              </a:rPr>
              <a:t>Analyze the Results After the load test, analyze the results to understand the performance of the server under the specified load conditions. Use the graphs and reports generated by the listeners to get a better understanding of the test results</a:t>
            </a:r>
          </a:p>
        </p:txBody>
      </p:sp>
    </p:spTree>
    <p:extLst>
      <p:ext uri="{BB962C8B-B14F-4D97-AF65-F5344CB8AC3E}">
        <p14:creationId xmlns:p14="http://schemas.microsoft.com/office/powerpoint/2010/main" val="35370344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b="0" i="0" dirty="0">
                <a:solidFill>
                  <a:srgbClr val="374151"/>
                </a:solidFill>
                <a:effectLst/>
                <a:latin typeface="Söhne"/>
              </a:rPr>
              <a:t>To test the load of an API using JMeter</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fontScale="70000" lnSpcReduction="20000"/>
          </a:bodyPr>
          <a:lstStyle/>
          <a:p>
            <a:pPr algn="l"/>
            <a:r>
              <a:rPr lang="en-US" b="0" i="0" dirty="0">
                <a:solidFill>
                  <a:srgbClr val="374151"/>
                </a:solidFill>
                <a:effectLst/>
                <a:latin typeface="Söhne"/>
              </a:rPr>
              <a:t>To test the load of an API using JMeter, you can follow these general steps:</a:t>
            </a:r>
          </a:p>
          <a:p>
            <a:pPr algn="l">
              <a:buFont typeface="+mj-lt"/>
              <a:buAutoNum type="arabicPeriod"/>
            </a:pPr>
            <a:r>
              <a:rPr lang="en-US" b="0" i="0" dirty="0">
                <a:solidFill>
                  <a:srgbClr val="374151"/>
                </a:solidFill>
                <a:effectLst/>
                <a:latin typeface="Söhne"/>
              </a:rPr>
              <a:t>Create a test plan: Open JMeter and create a new test plan by selecting "File" -&gt; "New". Give your test plan a name and save it.</a:t>
            </a:r>
          </a:p>
          <a:p>
            <a:pPr algn="l">
              <a:buFont typeface="+mj-lt"/>
              <a:buAutoNum type="arabicPeriod"/>
            </a:pPr>
            <a:r>
              <a:rPr lang="en-US" b="0" i="0" dirty="0">
                <a:solidFill>
                  <a:srgbClr val="374151"/>
                </a:solidFill>
                <a:effectLst/>
                <a:latin typeface="Söhne"/>
              </a:rPr>
              <a:t>Add a Thread Group: In the test plan, add a new Thread Group by right-clicking on the test plan and selecting "Add" -&gt; "Threads (Users)" -&gt; "Thread Group". Set the number of threads (users) and the duration of the test in the Thread Group properties.</a:t>
            </a:r>
          </a:p>
          <a:p>
            <a:pPr algn="l">
              <a:buFont typeface="+mj-lt"/>
              <a:buAutoNum type="arabicPeriod"/>
            </a:pPr>
            <a:r>
              <a:rPr lang="en-US" b="0" i="0" dirty="0">
                <a:solidFill>
                  <a:srgbClr val="374151"/>
                </a:solidFill>
                <a:effectLst/>
                <a:latin typeface="Söhne"/>
              </a:rPr>
              <a:t>Add an HTTP Request: Within the Thread Group, add an HTTP Request sampler by right-clicking on the Thread Group and selecting "Add" -&gt; "Sampler" -&gt; "HTTP Request". Enter the URL of the API you want to test and any necessary parameters or headers.</a:t>
            </a:r>
          </a:p>
          <a:p>
            <a:pPr algn="l">
              <a:buFont typeface="+mj-lt"/>
              <a:buAutoNum type="arabicPeriod"/>
            </a:pPr>
            <a:r>
              <a:rPr lang="en-US" b="0" i="0" dirty="0">
                <a:solidFill>
                  <a:srgbClr val="374151"/>
                </a:solidFill>
                <a:effectLst/>
                <a:latin typeface="Söhne"/>
              </a:rPr>
              <a:t>Add listeners: Add one or more listeners to your test plan to view the results of your load test. Listeners can show metrics such as response time, throughput, and error rate.</a:t>
            </a:r>
          </a:p>
          <a:p>
            <a:pPr algn="l">
              <a:buFont typeface="+mj-lt"/>
              <a:buAutoNum type="arabicPeriod"/>
            </a:pPr>
            <a:r>
              <a:rPr lang="en-US" b="0" i="0" dirty="0">
                <a:solidFill>
                  <a:srgbClr val="374151"/>
                </a:solidFill>
                <a:effectLst/>
                <a:latin typeface="Söhne"/>
              </a:rPr>
              <a:t>Configure and run the test: Configure any additional test settings, such as ramp-up time and test data, and run the test by selecting "Run" -&gt; "Start" or clicking on the "Start" button in the toolbar.</a:t>
            </a:r>
          </a:p>
          <a:p>
            <a:pPr algn="l">
              <a:buFont typeface="+mj-lt"/>
              <a:buAutoNum type="arabicPeriod"/>
            </a:pPr>
            <a:r>
              <a:rPr lang="en-US" b="0" i="0" dirty="0">
                <a:solidFill>
                  <a:srgbClr val="374151"/>
                </a:solidFill>
                <a:effectLst/>
                <a:latin typeface="Söhne"/>
              </a:rPr>
              <a:t>Analyze the results: After the test is complete, analyze the results using the listeners you added. Look for metrics such as response time, throughput, and error rate to identify any performance issues or bottlenecks in the API.</a:t>
            </a:r>
          </a:p>
          <a:p>
            <a:endParaRPr lang="en-IN" dirty="0"/>
          </a:p>
        </p:txBody>
      </p:sp>
    </p:spTree>
    <p:extLst>
      <p:ext uri="{BB962C8B-B14F-4D97-AF65-F5344CB8AC3E}">
        <p14:creationId xmlns:p14="http://schemas.microsoft.com/office/powerpoint/2010/main" val="19811165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Heap dump using </a:t>
            </a:r>
            <a:r>
              <a:rPr lang="en-US" dirty="0" err="1"/>
              <a:t>jmap</a:t>
            </a:r>
            <a:endParaRPr lang="en-IN" dirty="0"/>
          </a:p>
        </p:txBody>
      </p:sp>
      <p:pic>
        <p:nvPicPr>
          <p:cNvPr id="5" name="Content Placeholder 4">
            <a:extLst>
              <a:ext uri="{FF2B5EF4-FFF2-40B4-BE49-F238E27FC236}">
                <a16:creationId xmlns:a16="http://schemas.microsoft.com/office/drawing/2014/main" id="{4BAFF902-B6E9-79D9-7718-9579A926330D}"/>
              </a:ext>
            </a:extLst>
          </p:cNvPr>
          <p:cNvPicPr>
            <a:picLocks noGrp="1" noChangeAspect="1"/>
          </p:cNvPicPr>
          <p:nvPr>
            <p:ph idx="1"/>
          </p:nvPr>
        </p:nvPicPr>
        <p:blipFill>
          <a:blip r:embed="rId2"/>
          <a:stretch>
            <a:fillRect/>
          </a:stretch>
        </p:blipFill>
        <p:spPr>
          <a:xfrm>
            <a:off x="1451579" y="1592560"/>
            <a:ext cx="9604375" cy="1836440"/>
          </a:xfrm>
        </p:spPr>
      </p:pic>
    </p:spTree>
    <p:extLst>
      <p:ext uri="{BB962C8B-B14F-4D97-AF65-F5344CB8AC3E}">
        <p14:creationId xmlns:p14="http://schemas.microsoft.com/office/powerpoint/2010/main" val="36089466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Heap dump using </a:t>
            </a:r>
            <a:r>
              <a:rPr lang="en-US" dirty="0" err="1"/>
              <a:t>jcmd</a:t>
            </a:r>
            <a:endParaRPr lang="en-IN" dirty="0"/>
          </a:p>
        </p:txBody>
      </p:sp>
      <p:pic>
        <p:nvPicPr>
          <p:cNvPr id="5" name="Content Placeholder 4">
            <a:extLst>
              <a:ext uri="{FF2B5EF4-FFF2-40B4-BE49-F238E27FC236}">
                <a16:creationId xmlns:a16="http://schemas.microsoft.com/office/drawing/2014/main" id="{CDBE0959-8F6E-A923-47BB-29AB3FA7FE7E}"/>
              </a:ext>
            </a:extLst>
          </p:cNvPr>
          <p:cNvPicPr>
            <a:picLocks noGrp="1" noChangeAspect="1"/>
          </p:cNvPicPr>
          <p:nvPr>
            <p:ph idx="1"/>
          </p:nvPr>
        </p:nvPicPr>
        <p:blipFill>
          <a:blip r:embed="rId2"/>
          <a:stretch>
            <a:fillRect/>
          </a:stretch>
        </p:blipFill>
        <p:spPr>
          <a:xfrm>
            <a:off x="1450975" y="1437876"/>
            <a:ext cx="9604375" cy="3893348"/>
          </a:xfrm>
        </p:spPr>
      </p:pic>
    </p:spTree>
    <p:extLst>
      <p:ext uri="{BB962C8B-B14F-4D97-AF65-F5344CB8AC3E}">
        <p14:creationId xmlns:p14="http://schemas.microsoft.com/office/powerpoint/2010/main" val="33358581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Visual VM </a:t>
            </a:r>
            <a:endParaRPr lang="en-IN" dirty="0"/>
          </a:p>
        </p:txBody>
      </p:sp>
      <p:pic>
        <p:nvPicPr>
          <p:cNvPr id="5" name="Content Placeholder 4">
            <a:extLst>
              <a:ext uri="{FF2B5EF4-FFF2-40B4-BE49-F238E27FC236}">
                <a16:creationId xmlns:a16="http://schemas.microsoft.com/office/drawing/2014/main" id="{3CDA3898-E1BC-5527-2A5E-A5F577387AFA}"/>
              </a:ext>
            </a:extLst>
          </p:cNvPr>
          <p:cNvPicPr>
            <a:picLocks noGrp="1" noChangeAspect="1"/>
          </p:cNvPicPr>
          <p:nvPr>
            <p:ph idx="1"/>
          </p:nvPr>
        </p:nvPicPr>
        <p:blipFill>
          <a:blip r:embed="rId2"/>
          <a:stretch>
            <a:fillRect/>
          </a:stretch>
        </p:blipFill>
        <p:spPr>
          <a:xfrm>
            <a:off x="2360524" y="1303338"/>
            <a:ext cx="7785276" cy="4162425"/>
          </a:xfrm>
        </p:spPr>
      </p:pic>
    </p:spTree>
    <p:extLst>
      <p:ext uri="{BB962C8B-B14F-4D97-AF65-F5344CB8AC3E}">
        <p14:creationId xmlns:p14="http://schemas.microsoft.com/office/powerpoint/2010/main" val="32329125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Visual VM </a:t>
            </a:r>
            <a:endParaRPr lang="en-IN" dirty="0"/>
          </a:p>
        </p:txBody>
      </p:sp>
      <p:sp>
        <p:nvSpPr>
          <p:cNvPr id="4" name="Content Placeholder 3">
            <a:extLst>
              <a:ext uri="{FF2B5EF4-FFF2-40B4-BE49-F238E27FC236}">
                <a16:creationId xmlns:a16="http://schemas.microsoft.com/office/drawing/2014/main" id="{1DDB93B0-C82B-70A9-634E-1377738DCC15}"/>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9E4BCCDB-6C08-D362-7E79-A24D07C3F492}"/>
              </a:ext>
            </a:extLst>
          </p:cNvPr>
          <p:cNvPicPr>
            <a:picLocks noChangeAspect="1"/>
          </p:cNvPicPr>
          <p:nvPr/>
        </p:nvPicPr>
        <p:blipFill>
          <a:blip r:embed="rId2"/>
          <a:stretch>
            <a:fillRect/>
          </a:stretch>
        </p:blipFill>
        <p:spPr>
          <a:xfrm>
            <a:off x="979054" y="848638"/>
            <a:ext cx="10233891" cy="5228890"/>
          </a:xfrm>
          <a:prstGeom prst="rect">
            <a:avLst/>
          </a:prstGeom>
        </p:spPr>
      </p:pic>
    </p:spTree>
    <p:extLst>
      <p:ext uri="{BB962C8B-B14F-4D97-AF65-F5344CB8AC3E}">
        <p14:creationId xmlns:p14="http://schemas.microsoft.com/office/powerpoint/2010/main" val="3570135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Visual VM </a:t>
            </a:r>
            <a:endParaRPr lang="en-IN" dirty="0"/>
          </a:p>
        </p:txBody>
      </p:sp>
      <p:sp>
        <p:nvSpPr>
          <p:cNvPr id="4" name="Content Placeholder 3">
            <a:extLst>
              <a:ext uri="{FF2B5EF4-FFF2-40B4-BE49-F238E27FC236}">
                <a16:creationId xmlns:a16="http://schemas.microsoft.com/office/drawing/2014/main" id="{1DDB93B0-C82B-70A9-634E-1377738DCC1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4331C0A-18BD-1F08-A364-48895D3F2603}"/>
              </a:ext>
            </a:extLst>
          </p:cNvPr>
          <p:cNvPicPr>
            <a:picLocks noChangeAspect="1"/>
          </p:cNvPicPr>
          <p:nvPr/>
        </p:nvPicPr>
        <p:blipFill>
          <a:blip r:embed="rId2"/>
          <a:stretch>
            <a:fillRect/>
          </a:stretch>
        </p:blipFill>
        <p:spPr>
          <a:xfrm>
            <a:off x="983672" y="814257"/>
            <a:ext cx="10224655" cy="5229485"/>
          </a:xfrm>
          <a:prstGeom prst="rect">
            <a:avLst/>
          </a:prstGeom>
        </p:spPr>
      </p:pic>
    </p:spTree>
    <p:extLst>
      <p:ext uri="{BB962C8B-B14F-4D97-AF65-F5344CB8AC3E}">
        <p14:creationId xmlns:p14="http://schemas.microsoft.com/office/powerpoint/2010/main" val="40024591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a:xfrm>
            <a:off x="1451579" y="183220"/>
            <a:ext cx="9603275" cy="677003"/>
          </a:xfrm>
        </p:spPr>
        <p:txBody>
          <a:bodyPr/>
          <a:lstStyle/>
          <a:p>
            <a:r>
              <a:rPr lang="en-US" dirty="0"/>
              <a:t>Visual VM </a:t>
            </a:r>
            <a:endParaRPr lang="en-IN" dirty="0"/>
          </a:p>
        </p:txBody>
      </p:sp>
      <p:sp>
        <p:nvSpPr>
          <p:cNvPr id="4" name="Content Placeholder 3">
            <a:extLst>
              <a:ext uri="{FF2B5EF4-FFF2-40B4-BE49-F238E27FC236}">
                <a16:creationId xmlns:a16="http://schemas.microsoft.com/office/drawing/2014/main" id="{1DDB93B0-C82B-70A9-634E-1377738DCC15}"/>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74AA65AA-F028-C55A-C297-44D1148D8180}"/>
              </a:ext>
            </a:extLst>
          </p:cNvPr>
          <p:cNvPicPr>
            <a:picLocks noChangeAspect="1"/>
          </p:cNvPicPr>
          <p:nvPr/>
        </p:nvPicPr>
        <p:blipFill>
          <a:blip r:embed="rId2"/>
          <a:stretch>
            <a:fillRect/>
          </a:stretch>
        </p:blipFill>
        <p:spPr>
          <a:xfrm>
            <a:off x="0" y="951344"/>
            <a:ext cx="12192000" cy="5189105"/>
          </a:xfrm>
          <a:prstGeom prst="rect">
            <a:avLst/>
          </a:prstGeom>
        </p:spPr>
      </p:pic>
    </p:spTree>
    <p:extLst>
      <p:ext uri="{BB962C8B-B14F-4D97-AF65-F5344CB8AC3E}">
        <p14:creationId xmlns:p14="http://schemas.microsoft.com/office/powerpoint/2010/main" val="16875519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err="1"/>
              <a:t>jconsole</a:t>
            </a:r>
            <a:endParaRPr lang="en-IN" dirty="0"/>
          </a:p>
        </p:txBody>
      </p:sp>
      <p:pic>
        <p:nvPicPr>
          <p:cNvPr id="5" name="Content Placeholder 4">
            <a:extLst>
              <a:ext uri="{FF2B5EF4-FFF2-40B4-BE49-F238E27FC236}">
                <a16:creationId xmlns:a16="http://schemas.microsoft.com/office/drawing/2014/main" id="{8224A742-7124-B7CF-10DD-6966127D65EE}"/>
              </a:ext>
            </a:extLst>
          </p:cNvPr>
          <p:cNvPicPr>
            <a:picLocks noGrp="1" noChangeAspect="1"/>
          </p:cNvPicPr>
          <p:nvPr>
            <p:ph idx="1"/>
          </p:nvPr>
        </p:nvPicPr>
        <p:blipFill>
          <a:blip r:embed="rId2"/>
          <a:stretch>
            <a:fillRect/>
          </a:stretch>
        </p:blipFill>
        <p:spPr>
          <a:xfrm>
            <a:off x="1320800" y="1303338"/>
            <a:ext cx="8832347" cy="4713350"/>
          </a:xfrm>
        </p:spPr>
      </p:pic>
    </p:spTree>
    <p:extLst>
      <p:ext uri="{BB962C8B-B14F-4D97-AF65-F5344CB8AC3E}">
        <p14:creationId xmlns:p14="http://schemas.microsoft.com/office/powerpoint/2010/main" val="28846475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D443-E9C5-3C61-DE51-62F12B65A769}"/>
              </a:ext>
            </a:extLst>
          </p:cNvPr>
          <p:cNvSpPr>
            <a:spLocks noGrp="1"/>
          </p:cNvSpPr>
          <p:nvPr>
            <p:ph type="title"/>
          </p:nvPr>
        </p:nvSpPr>
        <p:spPr/>
        <p:txBody>
          <a:bodyPr/>
          <a:lstStyle/>
          <a:p>
            <a:r>
              <a:rPr lang="en-US" dirty="0"/>
              <a:t>JCONSOLE</a:t>
            </a:r>
            <a:endParaRPr lang="en-IN" dirty="0"/>
          </a:p>
        </p:txBody>
      </p:sp>
      <p:sp>
        <p:nvSpPr>
          <p:cNvPr id="3" name="Content Placeholder 2">
            <a:extLst>
              <a:ext uri="{FF2B5EF4-FFF2-40B4-BE49-F238E27FC236}">
                <a16:creationId xmlns:a16="http://schemas.microsoft.com/office/drawing/2014/main" id="{1DE593DC-BEB9-A5F0-28A5-28466ECC0F4F}"/>
              </a:ext>
            </a:extLst>
          </p:cNvPr>
          <p:cNvSpPr>
            <a:spLocks noGrp="1"/>
          </p:cNvSpPr>
          <p:nvPr>
            <p:ph idx="1"/>
          </p:nvPr>
        </p:nvSpPr>
        <p:spPr/>
        <p:txBody>
          <a:bodyPr>
            <a:normAutofit fontScale="62500" lnSpcReduction="20000"/>
          </a:bodyPr>
          <a:lstStyle/>
          <a:p>
            <a:r>
              <a:rPr lang="en-US" b="0" i="0" dirty="0" err="1">
                <a:solidFill>
                  <a:srgbClr val="374151"/>
                </a:solidFill>
                <a:effectLst/>
                <a:latin typeface="Söhne"/>
              </a:rPr>
              <a:t>JConsole</a:t>
            </a:r>
            <a:r>
              <a:rPr lang="en-US" b="0" i="0" dirty="0">
                <a:solidFill>
                  <a:srgbClr val="374151"/>
                </a:solidFill>
                <a:effectLst/>
                <a:latin typeface="Söhne"/>
              </a:rPr>
              <a:t> provides information about the memory usage and garbage collection (GC) performance of a Java application.</a:t>
            </a:r>
          </a:p>
          <a:p>
            <a:pPr algn="l">
              <a:buFont typeface="Arial" panose="020B0604020202020204" pitchFamily="34" charset="0"/>
              <a:buChar char="•"/>
            </a:pPr>
            <a:r>
              <a:rPr lang="en-US" b="1" i="0" dirty="0">
                <a:solidFill>
                  <a:srgbClr val="374151"/>
                </a:solidFill>
                <a:effectLst/>
                <a:latin typeface="Söhne"/>
              </a:rPr>
              <a:t>Time</a:t>
            </a:r>
            <a:r>
              <a:rPr lang="en-US" b="0" i="0" dirty="0">
                <a:solidFill>
                  <a:srgbClr val="374151"/>
                </a:solidFill>
                <a:effectLst/>
                <a:latin typeface="Söhne"/>
              </a:rPr>
              <a:t>: This shows the date and time when the memory usage and GC data was collected.</a:t>
            </a:r>
          </a:p>
          <a:p>
            <a:pPr algn="l">
              <a:buFont typeface="Arial" panose="020B0604020202020204" pitchFamily="34" charset="0"/>
              <a:buChar char="•"/>
            </a:pPr>
            <a:r>
              <a:rPr lang="en-US" b="1" i="0" dirty="0">
                <a:solidFill>
                  <a:srgbClr val="374151"/>
                </a:solidFill>
                <a:effectLst/>
                <a:latin typeface="Söhne"/>
              </a:rPr>
              <a:t>Used</a:t>
            </a:r>
            <a:r>
              <a:rPr lang="en-US" b="0" i="0" dirty="0">
                <a:solidFill>
                  <a:srgbClr val="374151"/>
                </a:solidFill>
                <a:effectLst/>
                <a:latin typeface="Söhne"/>
              </a:rPr>
              <a:t>: This shows the amount of memory that is currently being used by the Java application. In this case, the application is using 374,254 </a:t>
            </a:r>
            <a:r>
              <a:rPr lang="en-US" b="0" i="0" dirty="0" err="1">
                <a:solidFill>
                  <a:srgbClr val="374151"/>
                </a:solidFill>
                <a:effectLst/>
                <a:latin typeface="Söhne"/>
              </a:rPr>
              <a:t>kbytes</a:t>
            </a:r>
            <a:r>
              <a:rPr lang="en-US" b="0" i="0" dirty="0">
                <a:solidFill>
                  <a:srgbClr val="374151"/>
                </a:solidFill>
                <a:effectLst/>
                <a:latin typeface="Söhne"/>
              </a:rPr>
              <a:t> of memory.</a:t>
            </a:r>
          </a:p>
          <a:p>
            <a:pPr algn="l">
              <a:buFont typeface="Arial" panose="020B0604020202020204" pitchFamily="34" charset="0"/>
              <a:buChar char="•"/>
            </a:pPr>
            <a:r>
              <a:rPr lang="en-US" b="1" i="0" dirty="0">
                <a:solidFill>
                  <a:srgbClr val="374151"/>
                </a:solidFill>
                <a:effectLst/>
                <a:latin typeface="Söhne"/>
              </a:rPr>
              <a:t>Committed</a:t>
            </a:r>
            <a:r>
              <a:rPr lang="en-US" b="0" i="0" dirty="0">
                <a:solidFill>
                  <a:srgbClr val="374151"/>
                </a:solidFill>
                <a:effectLst/>
                <a:latin typeface="Söhne"/>
              </a:rPr>
              <a:t>: This shows the amount of memory that has been allocated to the Java application by the operating system. In this case, the application has been allocated 462,336 </a:t>
            </a:r>
            <a:r>
              <a:rPr lang="en-US" b="0" i="0" dirty="0" err="1">
                <a:solidFill>
                  <a:srgbClr val="374151"/>
                </a:solidFill>
                <a:effectLst/>
                <a:latin typeface="Söhne"/>
              </a:rPr>
              <a:t>kbytes</a:t>
            </a:r>
            <a:r>
              <a:rPr lang="en-US" b="0" i="0" dirty="0">
                <a:solidFill>
                  <a:srgbClr val="374151"/>
                </a:solidFill>
                <a:effectLst/>
                <a:latin typeface="Söhne"/>
              </a:rPr>
              <a:t> of memory.</a:t>
            </a:r>
          </a:p>
          <a:p>
            <a:pPr algn="l">
              <a:buFont typeface="Arial" panose="020B0604020202020204" pitchFamily="34" charset="0"/>
              <a:buChar char="•"/>
            </a:pPr>
            <a:r>
              <a:rPr lang="en-US" b="1" i="0" dirty="0">
                <a:solidFill>
                  <a:srgbClr val="374151"/>
                </a:solidFill>
                <a:effectLst/>
                <a:latin typeface="Söhne"/>
              </a:rPr>
              <a:t>Max</a:t>
            </a:r>
            <a:r>
              <a:rPr lang="en-US" b="0" i="0" dirty="0">
                <a:solidFill>
                  <a:srgbClr val="374151"/>
                </a:solidFill>
                <a:effectLst/>
                <a:latin typeface="Söhne"/>
              </a:rPr>
              <a:t>: This shows the maximum amount of memory that the Java application is allowed to use. In this case, the maximum amount of memory that the application can use is 3,675,648 </a:t>
            </a:r>
            <a:r>
              <a:rPr lang="en-US" b="0" i="0" dirty="0" err="1">
                <a:solidFill>
                  <a:srgbClr val="374151"/>
                </a:solidFill>
                <a:effectLst/>
                <a:latin typeface="Söhne"/>
              </a:rPr>
              <a:t>kbytes</a:t>
            </a:r>
            <a:r>
              <a:rPr lang="en-US" b="0" i="0" dirty="0">
                <a:solidFill>
                  <a:srgbClr val="374151"/>
                </a:solidFill>
                <a:effectLst/>
                <a:latin typeface="Söhne"/>
              </a:rPr>
              <a:t>.</a:t>
            </a:r>
          </a:p>
          <a:p>
            <a:pPr algn="l">
              <a:buFont typeface="Arial" panose="020B0604020202020204" pitchFamily="34" charset="0"/>
              <a:buChar char="•"/>
            </a:pPr>
            <a:r>
              <a:rPr lang="en-US" b="1" i="0" dirty="0">
                <a:solidFill>
                  <a:srgbClr val="374151"/>
                </a:solidFill>
                <a:effectLst/>
                <a:latin typeface="Söhne"/>
              </a:rPr>
              <a:t>GC time</a:t>
            </a:r>
            <a:r>
              <a:rPr lang="en-US" b="0" i="0" dirty="0">
                <a:solidFill>
                  <a:srgbClr val="374151"/>
                </a:solidFill>
                <a:effectLst/>
                <a:latin typeface="Söhne"/>
              </a:rPr>
              <a:t>: This shows the amount of time that was spent on garbage collection by the JVM. It is broken down by GC algorithm. In this case, the application spent 0.221 seconds on the PS </a:t>
            </a:r>
            <a:r>
              <a:rPr lang="en-US" b="0" i="0" dirty="0" err="1">
                <a:solidFill>
                  <a:srgbClr val="374151"/>
                </a:solidFill>
                <a:effectLst/>
                <a:latin typeface="Söhne"/>
              </a:rPr>
              <a:t>MarkSweep</a:t>
            </a:r>
            <a:r>
              <a:rPr lang="en-US" b="0" i="0" dirty="0">
                <a:solidFill>
                  <a:srgbClr val="374151"/>
                </a:solidFill>
                <a:effectLst/>
                <a:latin typeface="Söhne"/>
              </a:rPr>
              <a:t> algorithm for five collections and 6.888 seconds on the PS Scavenge algorithm for 3,619 collections.</a:t>
            </a:r>
          </a:p>
          <a:p>
            <a:pPr algn="l"/>
            <a:r>
              <a:rPr lang="en-US" b="0" i="0" dirty="0">
                <a:solidFill>
                  <a:srgbClr val="FF0000"/>
                </a:solidFill>
                <a:effectLst/>
                <a:latin typeface="Söhne"/>
              </a:rPr>
              <a:t>The PS </a:t>
            </a:r>
            <a:r>
              <a:rPr lang="en-US" b="0" i="0" dirty="0" err="1">
                <a:solidFill>
                  <a:srgbClr val="FF0000"/>
                </a:solidFill>
                <a:effectLst/>
                <a:latin typeface="Söhne"/>
              </a:rPr>
              <a:t>MarkSweep</a:t>
            </a:r>
            <a:r>
              <a:rPr lang="en-US" b="0" i="0" dirty="0">
                <a:solidFill>
                  <a:srgbClr val="FF0000"/>
                </a:solidFill>
                <a:effectLst/>
                <a:latin typeface="Söhne"/>
              </a:rPr>
              <a:t> algorithm is used for the Full GC process</a:t>
            </a:r>
            <a:r>
              <a:rPr lang="en-US" b="0" i="0" dirty="0">
                <a:solidFill>
                  <a:srgbClr val="374151"/>
                </a:solidFill>
                <a:effectLst/>
                <a:latin typeface="Söhne"/>
              </a:rPr>
              <a:t>, which performs a more thorough garbage collection that scans all objects in the Heap. </a:t>
            </a:r>
            <a:r>
              <a:rPr lang="en-US" b="0" i="0" dirty="0">
                <a:solidFill>
                  <a:srgbClr val="FF0000"/>
                </a:solidFill>
                <a:effectLst/>
                <a:latin typeface="Söhne"/>
              </a:rPr>
              <a:t>The PS Scavenge algorithm is used for the Minor GC process</a:t>
            </a:r>
            <a:r>
              <a:rPr lang="en-US" b="0" i="0" dirty="0">
                <a:solidFill>
                  <a:srgbClr val="374151"/>
                </a:solidFill>
                <a:effectLst/>
                <a:latin typeface="Söhne"/>
              </a:rPr>
              <a:t>, which performs a faster garbage collection that only scans the young generation of objects in the Heap.</a:t>
            </a:r>
          </a:p>
          <a:p>
            <a:pPr algn="l"/>
            <a:r>
              <a:rPr lang="en-US" b="1" i="0" dirty="0">
                <a:solidFill>
                  <a:srgbClr val="374151"/>
                </a:solidFill>
                <a:effectLst/>
                <a:latin typeface="Söhne"/>
              </a:rPr>
              <a:t>If you see that the GC time is increasing over time</a:t>
            </a:r>
            <a:r>
              <a:rPr lang="en-US" b="0" i="0" dirty="0">
                <a:solidFill>
                  <a:srgbClr val="374151"/>
                </a:solidFill>
                <a:effectLst/>
                <a:latin typeface="Söhne"/>
              </a:rPr>
              <a:t>, it may indicate that your application is creating too many objects and not freeing them up properly, </a:t>
            </a:r>
            <a:r>
              <a:rPr lang="en-US" b="1" i="0" dirty="0">
                <a:solidFill>
                  <a:srgbClr val="374151"/>
                </a:solidFill>
                <a:effectLst/>
                <a:latin typeface="Söhne"/>
              </a:rPr>
              <a:t>leading to a memory leak </a:t>
            </a:r>
            <a:r>
              <a:rPr lang="en-US" b="0" i="0" dirty="0">
                <a:solidFill>
                  <a:srgbClr val="374151"/>
                </a:solidFill>
                <a:effectLst/>
                <a:latin typeface="Söhne"/>
              </a:rPr>
              <a:t>or inefficient memory usage.</a:t>
            </a:r>
          </a:p>
          <a:p>
            <a:endParaRPr lang="en-IN" dirty="0"/>
          </a:p>
        </p:txBody>
      </p:sp>
    </p:spTree>
    <p:extLst>
      <p:ext uri="{BB962C8B-B14F-4D97-AF65-F5344CB8AC3E}">
        <p14:creationId xmlns:p14="http://schemas.microsoft.com/office/powerpoint/2010/main" val="361541178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5711</TotalTime>
  <Words>6758</Words>
  <Application>Microsoft Office PowerPoint</Application>
  <PresentationFormat>Widescreen</PresentationFormat>
  <Paragraphs>472</Paragraphs>
  <Slides>103</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103</vt:i4>
      </vt:variant>
    </vt:vector>
  </HeadingPairs>
  <TitlesOfParts>
    <vt:vector size="116" baseType="lpstr">
      <vt:lpstr>-apple-system</vt:lpstr>
      <vt:lpstr>Arial</vt:lpstr>
      <vt:lpstr>Calibri</vt:lpstr>
      <vt:lpstr>Cambria</vt:lpstr>
      <vt:lpstr>Gill Sans MT</vt:lpstr>
      <vt:lpstr>HCLTech Roobert</vt:lpstr>
      <vt:lpstr>Helvetica Neue</vt:lpstr>
      <vt:lpstr>Nunito</vt:lpstr>
      <vt:lpstr>Söhne</vt:lpstr>
      <vt:lpstr>Söhne Mono</vt:lpstr>
      <vt:lpstr>Times New Roman</vt:lpstr>
      <vt:lpstr>Wingdings</vt:lpstr>
      <vt:lpstr>Gallery</vt:lpstr>
      <vt:lpstr>Secure coding and performance monitoring</vt:lpstr>
      <vt:lpstr>JVM Architecture</vt:lpstr>
      <vt:lpstr>What is a Virtual Machine?</vt:lpstr>
      <vt:lpstr>Types of VM</vt:lpstr>
      <vt:lpstr>Basic Architecture Diagram of VM</vt:lpstr>
      <vt:lpstr>Types of Memory</vt:lpstr>
      <vt:lpstr>Memory area</vt:lpstr>
      <vt:lpstr>Memory area</vt:lpstr>
      <vt:lpstr>Stack and heap</vt:lpstr>
      <vt:lpstr>Memory area</vt:lpstr>
      <vt:lpstr>Memory area</vt:lpstr>
      <vt:lpstr>ClassLoadeR Sub system </vt:lpstr>
      <vt:lpstr>ClassLoadeR Sub system - Loading </vt:lpstr>
      <vt:lpstr>ClassLoadeR Sub system - Loading </vt:lpstr>
      <vt:lpstr>ClassLoadeR Sub system - Loading </vt:lpstr>
      <vt:lpstr>ClassLoadeR Sub system - Loading</vt:lpstr>
      <vt:lpstr>ClassLoadeR Sub system - Loading</vt:lpstr>
      <vt:lpstr>ClassLoadeR Sub system - Linking </vt:lpstr>
      <vt:lpstr>ClassLoadeR Sub system - Linking </vt:lpstr>
      <vt:lpstr>ClassLoadeR Sub system - Linking</vt:lpstr>
      <vt:lpstr>ClassLoadeR Sub system - Initialization</vt:lpstr>
      <vt:lpstr>Execution Engine</vt:lpstr>
      <vt:lpstr>Execution Engine </vt:lpstr>
      <vt:lpstr>Execution Engine</vt:lpstr>
      <vt:lpstr>The complete architecture of JVM</vt:lpstr>
      <vt:lpstr>Garbage collection</vt:lpstr>
      <vt:lpstr>Garbage collection</vt:lpstr>
      <vt:lpstr>Reference Counting </vt:lpstr>
      <vt:lpstr>Tracing Collectors - Mark and Sweep</vt:lpstr>
      <vt:lpstr>Tracing Collectors - Stop-and-Copy</vt:lpstr>
      <vt:lpstr>Tracing Collectors - Generational Collectors</vt:lpstr>
      <vt:lpstr>Phases of garbage collection – mark –sweep-compact</vt:lpstr>
      <vt:lpstr>Why compacting?</vt:lpstr>
      <vt:lpstr>Mark and copy</vt:lpstr>
      <vt:lpstr>Mark and copy</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Generational collectors</vt:lpstr>
      <vt:lpstr>Performance</vt:lpstr>
      <vt:lpstr>Performance</vt:lpstr>
      <vt:lpstr>Types of garbage collectors</vt:lpstr>
      <vt:lpstr>Garbage collectors</vt:lpstr>
      <vt:lpstr>Garbage collectors</vt:lpstr>
      <vt:lpstr>Garbage collectors</vt:lpstr>
      <vt:lpstr>How to use Garbage colelctors</vt:lpstr>
      <vt:lpstr>Tune the heap – JVM options to control heap size  </vt:lpstr>
      <vt:lpstr>Tune the heap – JVM options to control heap size  </vt:lpstr>
      <vt:lpstr>Tune the heap – JVM options to control heap size  </vt:lpstr>
      <vt:lpstr>PowerPoint Presentation</vt:lpstr>
      <vt:lpstr>PowerPoint Presentation</vt:lpstr>
      <vt:lpstr>java -cp D:\datalus\ems.jar;D:\datalus\ojdbc7.jar -Xmx50m -Xms50m -Xmn20m -XX:PermSize=20m -XX:+UseParallelGC com.dal.view.MainClass</vt:lpstr>
      <vt:lpstr>Java version 9 and above</vt:lpstr>
      <vt:lpstr>Java version 9 and above</vt:lpstr>
      <vt:lpstr>Tune performance programmatically</vt:lpstr>
      <vt:lpstr>Tune performance programmatically</vt:lpstr>
      <vt:lpstr>Tune performance programmatically</vt:lpstr>
      <vt:lpstr>Passive monitoring  </vt:lpstr>
      <vt:lpstr>Active monitoring</vt:lpstr>
      <vt:lpstr>Tools for monitoring</vt:lpstr>
      <vt:lpstr>Post-mortem analysis</vt:lpstr>
      <vt:lpstr>Tools for postmortem analysis</vt:lpstr>
      <vt:lpstr>Memory problems</vt:lpstr>
      <vt:lpstr>Strategies of memory problem</vt:lpstr>
      <vt:lpstr>Performance tuning</vt:lpstr>
      <vt:lpstr>VisualVM </vt:lpstr>
      <vt:lpstr>JProfiler</vt:lpstr>
      <vt:lpstr>Load Testing</vt:lpstr>
      <vt:lpstr>Advanced Result Assertions</vt:lpstr>
      <vt:lpstr>Handling Dynamic Content</vt:lpstr>
      <vt:lpstr>Summary of Load Testing and assertions</vt:lpstr>
      <vt:lpstr>Jmeter</vt:lpstr>
      <vt:lpstr>Building Blocks of Jmeter</vt:lpstr>
      <vt:lpstr>Building Blocks of Jmeter</vt:lpstr>
      <vt:lpstr>To create a load testing program in JMeter</vt:lpstr>
      <vt:lpstr>To test the load of an API using JMeter</vt:lpstr>
      <vt:lpstr>Heap dump using jmap</vt:lpstr>
      <vt:lpstr>Heap dump using jcmd</vt:lpstr>
      <vt:lpstr>Visual VM </vt:lpstr>
      <vt:lpstr>Visual VM </vt:lpstr>
      <vt:lpstr>Visual VM </vt:lpstr>
      <vt:lpstr>Visual VM </vt:lpstr>
      <vt:lpstr>jconsole</vt:lpstr>
      <vt:lpstr>JCONSOLE</vt:lpstr>
      <vt:lpstr>Thread Dump </vt:lpstr>
      <vt:lpstr>Thread dump using jstack</vt:lpstr>
      <vt:lpstr>Thread dump using jcmd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coding and performance monitoring</dc:title>
  <dc:creator>Deepikkaa S</dc:creator>
  <cp:lastModifiedBy>Deepikkaa S</cp:lastModifiedBy>
  <cp:revision>92</cp:revision>
  <dcterms:created xsi:type="dcterms:W3CDTF">2023-04-21T18:42:29Z</dcterms:created>
  <dcterms:modified xsi:type="dcterms:W3CDTF">2023-04-26T06:40:39Z</dcterms:modified>
</cp:coreProperties>
</file>